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1" r:id="rId25"/>
    <p:sldId id="279" r:id="rId26"/>
    <p:sldId id="280" r:id="rId27"/>
  </p:sldIdLst>
  <p:sldSz cx="18288000" cy="10287000"/>
  <p:notesSz cx="6858000" cy="9144000"/>
  <p:embeddedFontLst>
    <p:embeddedFont>
      <p:font typeface="Inter" panose="02000503000000020004" pitchFamily="2" charset="0"/>
      <p:regular r:id="rId29"/>
      <p:bold r:id="rId30"/>
      <p:italic r:id="rId31"/>
      <p:boldItalic r:id="rId32"/>
    </p:embeddedFont>
    <p:embeddedFont>
      <p:font typeface="Inter ExtraBold" panose="02000503000000020004" pitchFamily="2" charset="0"/>
      <p:bold r:id="rId33"/>
      <p:boldItalic r:id="rId34"/>
    </p:embeddedFont>
    <p:embeddedFont>
      <p:font typeface="Inter Medium" panose="02000503000000020004" pitchFamily="2" charset="0"/>
      <p:regular r:id="rId35"/>
      <p:bold r:id="rId36"/>
      <p:italic r:id="rId37"/>
      <p:boldItalic r:id="rId38"/>
    </p:embeddedFont>
    <p:embeddedFont>
      <p:font typeface="Inter SemiBold" panose="02000503000000020004" pitchFamily="2" charset="0"/>
      <p:regular r:id="rId39"/>
      <p:bold r:id="rId40"/>
      <p:italic r:id="rId41"/>
      <p:boldItalic r:id="rId42"/>
    </p:embeddedFont>
    <p:embeddedFont>
      <p:font typeface="Tahoma" panose="020B0604030504040204" pitchFamily="34" charset="0"/>
      <p:regular r:id="rId43"/>
      <p:bold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7" roundtripDataSignature="AMtx7miDKUuBQIt3D2WmerkLTobhH5vno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418"/>
    <p:restoredTop sz="94668"/>
  </p:normalViewPr>
  <p:slideViewPr>
    <p:cSldViewPr snapToGrid="0">
      <p:cViewPr varScale="1">
        <p:scale>
          <a:sx n="137" d="100"/>
          <a:sy n="137" d="100"/>
        </p:scale>
        <p:origin x="1824" y="2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customschemas.google.com/relationships/presentationmetadata" Target="meta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7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2" name="Google Shape;26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2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1" name="Google Shape;27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1" name="Google Shape;37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4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82" name="Google Shape;38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7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3" name="Google Shape;403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5" name="Google Shape;42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0" name="Google Shape;44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76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7" name="Google Shape;457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87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0" name="Google Shape;470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7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9" name="Google Shape;47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6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0" name="Google Shape;49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8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3" name="Google Shape;50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88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2" name="Google Shape;512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>
          <a:extLst>
            <a:ext uri="{FF2B5EF4-FFF2-40B4-BE49-F238E27FC236}">
              <a16:creationId xmlns:a16="http://schemas.microsoft.com/office/drawing/2014/main" id="{E19A2FCA-EBE4-2B7F-2363-42E6F5F8B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88:notes">
            <a:extLst>
              <a:ext uri="{FF2B5EF4-FFF2-40B4-BE49-F238E27FC236}">
                <a16:creationId xmlns:a16="http://schemas.microsoft.com/office/drawing/2014/main" id="{B1F21137-EF88-2855-6326-7921CB0223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2" name="Google Shape;512;p88:notes">
            <a:extLst>
              <a:ext uri="{FF2B5EF4-FFF2-40B4-BE49-F238E27FC236}">
                <a16:creationId xmlns:a16="http://schemas.microsoft.com/office/drawing/2014/main" id="{01982908-48B5-06D6-7455-BFE9ECD5BC0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299247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19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4" name="Google Shape;52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89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3" name="Google Shape;533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9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3" name="Google Shape;13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4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8" name="Google Shape;17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70c3c861ab_0_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7" name="Google Shape;187;g370c3c861a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5" name="Google Shape;20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1" name="Google Shape;25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65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6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6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6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5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6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6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6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6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6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6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6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6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6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hyperlink" Target="https://trevion.be/lifepowr-by-trevion/" TargetMode="Externa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hyperlink" Target="https://nl.docs.lifepowr.io/user/v1/3-je-hebt-voor-flexio-gekozen-wat-nu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hyperlink" Target="https://demo.flexio.energy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lifepowr.io/" TargetMode="External"/><Relationship Id="rId5" Type="http://schemas.openxmlformats.org/officeDocument/2006/relationships/hyperlink" Target="https://docs.lifepowr.io/user/v1/" TargetMode="Externa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jpg"/><Relationship Id="rId10" Type="http://schemas.openxmlformats.org/officeDocument/2006/relationships/image" Target="../media/image22.png"/><Relationship Id="rId4" Type="http://schemas.openxmlformats.org/officeDocument/2006/relationships/image" Target="../media/image16.jp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/>
        </p:nvSpPr>
        <p:spPr>
          <a:xfrm>
            <a:off x="11980296" y="7042969"/>
            <a:ext cx="3373991" cy="1121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64"/>
              <a:buFont typeface="Arial"/>
              <a:buNone/>
            </a:pPr>
            <a:r>
              <a:rPr lang="en-US" sz="3264" b="0" i="0" u="none" strike="noStrike" cap="none">
                <a:solidFill>
                  <a:srgbClr val="1B1D1D"/>
                </a:solidFill>
                <a:latin typeface="Palatino"/>
                <a:ea typeface="Palatino"/>
                <a:cs typeface="Palatino"/>
                <a:sym typeface="Palatino"/>
              </a:rPr>
              <a:t>Our Brand Identity Guideline book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"/>
          <p:cNvSpPr/>
          <p:nvPr/>
        </p:nvSpPr>
        <p:spPr>
          <a:xfrm>
            <a:off x="0" y="0"/>
            <a:ext cx="18288000" cy="9765829"/>
          </a:xfrm>
          <a:custGeom>
            <a:avLst/>
            <a:gdLst/>
            <a:ahLst/>
            <a:cxnLst/>
            <a:rect l="l" t="t" r="r" b="b"/>
            <a:pathLst>
              <a:path w="16287006" h="7888605" extrusionOk="0">
                <a:moveTo>
                  <a:pt x="16287006" y="0"/>
                </a:moveTo>
                <a:lnTo>
                  <a:pt x="0" y="0"/>
                </a:lnTo>
                <a:lnTo>
                  <a:pt x="0" y="7888605"/>
                </a:lnTo>
                <a:lnTo>
                  <a:pt x="16287006" y="7888605"/>
                </a:lnTo>
                <a:lnTo>
                  <a:pt x="16287006" y="0"/>
                </a:lnTo>
                <a:close/>
              </a:path>
            </a:pathLst>
          </a:custGeom>
          <a:solidFill>
            <a:srgbClr val="DAE9EA"/>
          </a:solidFill>
          <a:ln>
            <a:noFill/>
          </a:ln>
        </p:spPr>
      </p:sp>
      <p:grpSp>
        <p:nvGrpSpPr>
          <p:cNvPr id="90" name="Google Shape;90;p1"/>
          <p:cNvGrpSpPr/>
          <p:nvPr/>
        </p:nvGrpSpPr>
        <p:grpSpPr>
          <a:xfrm>
            <a:off x="5641268" y="4449031"/>
            <a:ext cx="25663" cy="13869"/>
            <a:chOff x="0" y="0"/>
            <a:chExt cx="25146" cy="13589"/>
          </a:xfrm>
        </p:grpSpPr>
        <p:sp>
          <p:nvSpPr>
            <p:cNvPr id="91" name="Google Shape;91;p1"/>
            <p:cNvSpPr/>
            <p:nvPr/>
          </p:nvSpPr>
          <p:spPr>
            <a:xfrm>
              <a:off x="0" y="0"/>
              <a:ext cx="18923" cy="13589"/>
            </a:xfrm>
            <a:custGeom>
              <a:avLst/>
              <a:gdLst/>
              <a:ahLst/>
              <a:cxnLst/>
              <a:rect l="l" t="t" r="r" b="b"/>
              <a:pathLst>
                <a:path w="18923" h="13589" extrusionOk="0">
                  <a:moveTo>
                    <a:pt x="0" y="0"/>
                  </a:moveTo>
                  <a:lnTo>
                    <a:pt x="8128" y="13589"/>
                  </a:lnTo>
                  <a:lnTo>
                    <a:pt x="15367" y="9525"/>
                  </a:lnTo>
                  <a:lnTo>
                    <a:pt x="18923" y="7620"/>
                  </a:lnTo>
                  <a:lnTo>
                    <a:pt x="9525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4141"/>
            </a:solidFill>
            <a:ln>
              <a:noFill/>
            </a:ln>
          </p:spPr>
        </p:sp>
        <p:sp>
          <p:nvSpPr>
            <p:cNvPr id="92" name="Google Shape;92;p1"/>
            <p:cNvSpPr/>
            <p:nvPr/>
          </p:nvSpPr>
          <p:spPr>
            <a:xfrm>
              <a:off x="9525" y="4318"/>
              <a:ext cx="15621" cy="3302"/>
            </a:xfrm>
            <a:custGeom>
              <a:avLst/>
              <a:gdLst/>
              <a:ahLst/>
              <a:cxnLst/>
              <a:rect l="l" t="t" r="r" b="b"/>
              <a:pathLst>
                <a:path w="15621" h="3302" extrusionOk="0">
                  <a:moveTo>
                    <a:pt x="15621" y="0"/>
                  </a:moveTo>
                  <a:lnTo>
                    <a:pt x="0" y="3302"/>
                  </a:lnTo>
                  <a:lnTo>
                    <a:pt x="9398" y="3302"/>
                  </a:lnTo>
                  <a:lnTo>
                    <a:pt x="15621" y="0"/>
                  </a:lnTo>
                  <a:close/>
                </a:path>
              </a:pathLst>
            </a:custGeom>
            <a:solidFill>
              <a:srgbClr val="B94141"/>
            </a:solidFill>
            <a:ln>
              <a:noFill/>
            </a:ln>
          </p:spPr>
        </p:sp>
      </p:grpSp>
      <p:sp>
        <p:nvSpPr>
          <p:cNvPr id="93" name="Google Shape;93;p1"/>
          <p:cNvSpPr/>
          <p:nvPr/>
        </p:nvSpPr>
        <p:spPr>
          <a:xfrm>
            <a:off x="6610035" y="2678721"/>
            <a:ext cx="377029" cy="269325"/>
          </a:xfrm>
          <a:custGeom>
            <a:avLst/>
            <a:gdLst/>
            <a:ahLst/>
            <a:cxnLst/>
            <a:rect l="l" t="t" r="r" b="b"/>
            <a:pathLst>
              <a:path w="369443" h="263906" extrusionOk="0">
                <a:moveTo>
                  <a:pt x="369443" y="0"/>
                </a:moveTo>
                <a:lnTo>
                  <a:pt x="0" y="0"/>
                </a:lnTo>
                <a:lnTo>
                  <a:pt x="0" y="263906"/>
                </a:lnTo>
                <a:lnTo>
                  <a:pt x="369443" y="263906"/>
                </a:lnTo>
                <a:lnTo>
                  <a:pt x="369443" y="0"/>
                </a:lnTo>
                <a:close/>
              </a:path>
            </a:pathLst>
          </a:custGeom>
          <a:solidFill>
            <a:srgbClr val="DAEAEB"/>
          </a:solidFill>
          <a:ln>
            <a:noFill/>
          </a:ln>
        </p:spPr>
      </p:sp>
      <p:sp>
        <p:nvSpPr>
          <p:cNvPr id="94" name="Google Shape;94;p1"/>
          <p:cNvSpPr/>
          <p:nvPr/>
        </p:nvSpPr>
        <p:spPr>
          <a:xfrm>
            <a:off x="7546041" y="2757419"/>
            <a:ext cx="10410423" cy="6287895"/>
          </a:xfrm>
          <a:custGeom>
            <a:avLst/>
            <a:gdLst/>
            <a:ahLst/>
            <a:cxnLst/>
            <a:rect l="l" t="t" r="r" b="b"/>
            <a:pathLst>
              <a:path w="10410423" h="6287895" extrusionOk="0">
                <a:moveTo>
                  <a:pt x="0" y="0"/>
                </a:moveTo>
                <a:lnTo>
                  <a:pt x="10410423" y="0"/>
                </a:lnTo>
                <a:lnTo>
                  <a:pt x="10410423" y="6287896"/>
                </a:lnTo>
                <a:lnTo>
                  <a:pt x="0" y="62878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5" name="Google Shape;95;p1"/>
          <p:cNvSpPr txBox="1"/>
          <p:nvPr/>
        </p:nvSpPr>
        <p:spPr>
          <a:xfrm>
            <a:off x="7602750" y="9877265"/>
            <a:ext cx="3079437" cy="203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60"/>
              <a:buFont typeface="Arial"/>
              <a:buNone/>
            </a:pPr>
            <a:r>
              <a:rPr lang="en-US" sz="1360" b="0" i="0" u="none" strike="noStrike" cap="none">
                <a:solidFill>
                  <a:srgbClr val="4F5354"/>
                </a:solidFill>
                <a:latin typeface="Tahoma"/>
                <a:ea typeface="Tahoma"/>
                <a:cs typeface="Tahoma"/>
                <a:sym typeface="Tahoma"/>
              </a:rPr>
              <a:t>© 2025, Lifepowr. All rights reserved.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"/>
          <p:cNvSpPr txBox="1"/>
          <p:nvPr/>
        </p:nvSpPr>
        <p:spPr>
          <a:xfrm>
            <a:off x="633326" y="9156750"/>
            <a:ext cx="11856000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1B1D1D"/>
                </a:solidFill>
                <a:latin typeface="Inter"/>
                <a:ea typeface="Inter"/>
                <a:cs typeface="Inter"/>
                <a:sym typeface="Inter"/>
              </a:rPr>
              <a:t>Host: Evert Minnebo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"/>
          <p:cNvSpPr txBox="1"/>
          <p:nvPr/>
        </p:nvSpPr>
        <p:spPr>
          <a:xfrm>
            <a:off x="14799076" y="9277467"/>
            <a:ext cx="3157388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200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US" sz="2400" dirty="0">
                <a:solidFill>
                  <a:srgbClr val="1B1D1D"/>
                </a:solidFill>
                <a:latin typeface="Inter"/>
                <a:ea typeface="Inter"/>
                <a:cs typeface="Inter"/>
                <a:sym typeface="Inter"/>
              </a:rPr>
              <a:t>9</a:t>
            </a:r>
            <a:r>
              <a:rPr lang="en-US" sz="2400" b="0" i="0" u="none" strike="noStrike" cap="none" dirty="0">
                <a:solidFill>
                  <a:srgbClr val="1B1D1D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b="0" i="0" u="none" strike="noStrike" cap="none" dirty="0" err="1">
                <a:solidFill>
                  <a:srgbClr val="1B1D1D"/>
                </a:solidFill>
                <a:latin typeface="Inter"/>
                <a:ea typeface="Inter"/>
                <a:cs typeface="Inter"/>
                <a:sym typeface="Inter"/>
              </a:rPr>
              <a:t>december</a:t>
            </a:r>
            <a:r>
              <a:rPr lang="en-US" sz="2400" b="0" i="0" u="none" strike="noStrike" cap="none" dirty="0">
                <a:solidFill>
                  <a:srgbClr val="1B1D1D"/>
                </a:solidFill>
                <a:latin typeface="Inter"/>
                <a:ea typeface="Inter"/>
                <a:cs typeface="Inter"/>
                <a:sym typeface="Inter"/>
              </a:rPr>
              <a:t> 2025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Google Shape;9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326" y="1752781"/>
            <a:ext cx="7079812" cy="163512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"/>
          <p:cNvSpPr txBox="1"/>
          <p:nvPr/>
        </p:nvSpPr>
        <p:spPr>
          <a:xfrm>
            <a:off x="7869122" y="2295754"/>
            <a:ext cx="462020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rPr>
              <a:t>WEBINARS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7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4251812" h="10076942" extrusionOk="0">
                <a:moveTo>
                  <a:pt x="14251812" y="0"/>
                </a:moveTo>
                <a:lnTo>
                  <a:pt x="0" y="0"/>
                </a:lnTo>
                <a:lnTo>
                  <a:pt x="0" y="10076942"/>
                </a:lnTo>
                <a:lnTo>
                  <a:pt x="14251812" y="10076942"/>
                </a:lnTo>
                <a:lnTo>
                  <a:pt x="14251812" y="0"/>
                </a:lnTo>
                <a:close/>
              </a:path>
            </a:pathLst>
          </a:custGeom>
          <a:solidFill>
            <a:srgbClr val="386E70"/>
          </a:solidFill>
          <a:ln>
            <a:noFill/>
          </a:ln>
        </p:spPr>
      </p:sp>
      <p:sp>
        <p:nvSpPr>
          <p:cNvPr id="265" name="Google Shape;265;p7"/>
          <p:cNvSpPr txBox="1"/>
          <p:nvPr/>
        </p:nvSpPr>
        <p:spPr>
          <a:xfrm>
            <a:off x="-1941105" y="1543050"/>
            <a:ext cx="10843612" cy="8400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908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81"/>
              <a:buFont typeface="Arial"/>
              <a:buNone/>
            </a:pPr>
            <a:r>
              <a:rPr lang="en-US" sz="50081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03.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7"/>
          <p:cNvSpPr/>
          <p:nvPr/>
        </p:nvSpPr>
        <p:spPr>
          <a:xfrm>
            <a:off x="15673343" y="9597339"/>
            <a:ext cx="1585957" cy="366355"/>
          </a:xfrm>
          <a:custGeom>
            <a:avLst/>
            <a:gdLst/>
            <a:ahLst/>
            <a:cxnLst/>
            <a:rect l="l" t="t" r="r" b="b"/>
            <a:pathLst>
              <a:path w="1585957" h="366355" extrusionOk="0">
                <a:moveTo>
                  <a:pt x="0" y="0"/>
                </a:moveTo>
                <a:lnTo>
                  <a:pt x="1585957" y="0"/>
                </a:lnTo>
                <a:lnTo>
                  <a:pt x="1585957" y="366356"/>
                </a:lnTo>
                <a:lnTo>
                  <a:pt x="0" y="3663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7" name="Google Shape;267;p7"/>
          <p:cNvSpPr/>
          <p:nvPr/>
        </p:nvSpPr>
        <p:spPr>
          <a:xfrm>
            <a:off x="6854180" y="1272092"/>
            <a:ext cx="4096653" cy="7742815"/>
          </a:xfrm>
          <a:custGeom>
            <a:avLst/>
            <a:gdLst/>
            <a:ahLst/>
            <a:cxnLst/>
            <a:rect l="l" t="t" r="r" b="b"/>
            <a:pathLst>
              <a:path w="4096653" h="7742815" extrusionOk="0">
                <a:moveTo>
                  <a:pt x="0" y="0"/>
                </a:moveTo>
                <a:lnTo>
                  <a:pt x="4096653" y="0"/>
                </a:lnTo>
                <a:lnTo>
                  <a:pt x="4096653" y="7742816"/>
                </a:lnTo>
                <a:lnTo>
                  <a:pt x="0" y="77428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"/>
            </a:blip>
            <a:stretch>
              <a:fillRect/>
            </a:stretch>
          </a:blipFill>
          <a:ln>
            <a:noFill/>
          </a:ln>
        </p:spPr>
      </p:sp>
      <p:sp>
        <p:nvSpPr>
          <p:cNvPr id="268" name="Google Shape;268;p7"/>
          <p:cNvSpPr txBox="1"/>
          <p:nvPr/>
        </p:nvSpPr>
        <p:spPr>
          <a:xfrm>
            <a:off x="8085379" y="5296055"/>
            <a:ext cx="12143726" cy="2683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90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37"/>
              <a:buFont typeface="Arial"/>
              <a:buNone/>
            </a:pPr>
            <a:r>
              <a:rPr lang="en-US" sz="80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Waar maakt </a:t>
            </a:r>
            <a:r>
              <a:rPr lang="en-US" sz="8000" b="1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FlexiO</a:t>
            </a:r>
            <a:r>
              <a:rPr lang="en-US" sz="80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br>
              <a:rPr lang="en-US" sz="80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US" sz="80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het verschil?</a:t>
            </a:r>
            <a:endParaRPr sz="8000" b="0" i="0" u="none" strike="noStrike" cap="non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2"/>
          <p:cNvSpPr/>
          <p:nvPr/>
        </p:nvSpPr>
        <p:spPr>
          <a:xfrm>
            <a:off x="10251291" y="7096541"/>
            <a:ext cx="3897840" cy="610573"/>
          </a:xfrm>
          <a:custGeom>
            <a:avLst/>
            <a:gdLst/>
            <a:ahLst/>
            <a:cxnLst/>
            <a:rect l="l" t="t" r="r" b="b"/>
            <a:pathLst>
              <a:path w="3411676" h="660400" extrusionOk="0">
                <a:moveTo>
                  <a:pt x="3287216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287216" y="0"/>
                </a:lnTo>
                <a:cubicBezTo>
                  <a:pt x="3355796" y="0"/>
                  <a:pt x="3411676" y="55880"/>
                  <a:pt x="3411676" y="124460"/>
                </a:cubicBezTo>
                <a:lnTo>
                  <a:pt x="3411676" y="535940"/>
                </a:lnTo>
                <a:cubicBezTo>
                  <a:pt x="3411676" y="604520"/>
                  <a:pt x="3355796" y="660400"/>
                  <a:pt x="3287216" y="66040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22"/>
          <p:cNvSpPr/>
          <p:nvPr/>
        </p:nvSpPr>
        <p:spPr>
          <a:xfrm>
            <a:off x="10251291" y="6356309"/>
            <a:ext cx="3897840" cy="610573"/>
          </a:xfrm>
          <a:custGeom>
            <a:avLst/>
            <a:gdLst/>
            <a:ahLst/>
            <a:cxnLst/>
            <a:rect l="l" t="t" r="r" b="b"/>
            <a:pathLst>
              <a:path w="3411676" h="660400" extrusionOk="0">
                <a:moveTo>
                  <a:pt x="3287216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287216" y="0"/>
                </a:lnTo>
                <a:cubicBezTo>
                  <a:pt x="3355796" y="0"/>
                  <a:pt x="3411676" y="55880"/>
                  <a:pt x="3411676" y="124460"/>
                </a:cubicBezTo>
                <a:lnTo>
                  <a:pt x="3411676" y="535940"/>
                </a:lnTo>
                <a:cubicBezTo>
                  <a:pt x="3411676" y="604520"/>
                  <a:pt x="3355796" y="660400"/>
                  <a:pt x="3287216" y="66040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22"/>
          <p:cNvSpPr/>
          <p:nvPr/>
        </p:nvSpPr>
        <p:spPr>
          <a:xfrm>
            <a:off x="6269262" y="1954229"/>
            <a:ext cx="3897840" cy="610573"/>
          </a:xfrm>
          <a:custGeom>
            <a:avLst/>
            <a:gdLst/>
            <a:ahLst/>
            <a:cxnLst/>
            <a:rect l="l" t="t" r="r" b="b"/>
            <a:pathLst>
              <a:path w="3411676" h="660400" extrusionOk="0">
                <a:moveTo>
                  <a:pt x="3287216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287216" y="0"/>
                </a:lnTo>
                <a:cubicBezTo>
                  <a:pt x="3355796" y="0"/>
                  <a:pt x="3411676" y="55880"/>
                  <a:pt x="3411676" y="124460"/>
                </a:cubicBezTo>
                <a:lnTo>
                  <a:pt x="3411676" y="535940"/>
                </a:lnTo>
                <a:cubicBezTo>
                  <a:pt x="3411676" y="604520"/>
                  <a:pt x="3355796" y="660400"/>
                  <a:pt x="3287216" y="66040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22"/>
          <p:cNvSpPr/>
          <p:nvPr/>
        </p:nvSpPr>
        <p:spPr>
          <a:xfrm>
            <a:off x="6269262" y="2688723"/>
            <a:ext cx="3897840" cy="610573"/>
          </a:xfrm>
          <a:custGeom>
            <a:avLst/>
            <a:gdLst/>
            <a:ahLst/>
            <a:cxnLst/>
            <a:rect l="l" t="t" r="r" b="b"/>
            <a:pathLst>
              <a:path w="3411676" h="660400" extrusionOk="0">
                <a:moveTo>
                  <a:pt x="3287216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287216" y="0"/>
                </a:lnTo>
                <a:cubicBezTo>
                  <a:pt x="3355796" y="0"/>
                  <a:pt x="3411676" y="55880"/>
                  <a:pt x="3411676" y="124460"/>
                </a:cubicBezTo>
                <a:lnTo>
                  <a:pt x="3411676" y="535940"/>
                </a:lnTo>
                <a:cubicBezTo>
                  <a:pt x="3411676" y="604520"/>
                  <a:pt x="3355796" y="660400"/>
                  <a:pt x="3287216" y="66040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22"/>
          <p:cNvSpPr/>
          <p:nvPr/>
        </p:nvSpPr>
        <p:spPr>
          <a:xfrm>
            <a:off x="6269262" y="3423217"/>
            <a:ext cx="3897840" cy="610573"/>
          </a:xfrm>
          <a:custGeom>
            <a:avLst/>
            <a:gdLst/>
            <a:ahLst/>
            <a:cxnLst/>
            <a:rect l="l" t="t" r="r" b="b"/>
            <a:pathLst>
              <a:path w="3411676" h="660400" extrusionOk="0">
                <a:moveTo>
                  <a:pt x="3287216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287216" y="0"/>
                </a:lnTo>
                <a:cubicBezTo>
                  <a:pt x="3355796" y="0"/>
                  <a:pt x="3411676" y="55880"/>
                  <a:pt x="3411676" y="124460"/>
                </a:cubicBezTo>
                <a:lnTo>
                  <a:pt x="3411676" y="535940"/>
                </a:lnTo>
                <a:cubicBezTo>
                  <a:pt x="3411676" y="604520"/>
                  <a:pt x="3355796" y="660400"/>
                  <a:pt x="3287216" y="66040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22"/>
          <p:cNvSpPr/>
          <p:nvPr/>
        </p:nvSpPr>
        <p:spPr>
          <a:xfrm>
            <a:off x="6269262" y="4157712"/>
            <a:ext cx="3897840" cy="610573"/>
          </a:xfrm>
          <a:custGeom>
            <a:avLst/>
            <a:gdLst/>
            <a:ahLst/>
            <a:cxnLst/>
            <a:rect l="l" t="t" r="r" b="b"/>
            <a:pathLst>
              <a:path w="3411676" h="660400" extrusionOk="0">
                <a:moveTo>
                  <a:pt x="3287216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287216" y="0"/>
                </a:lnTo>
                <a:cubicBezTo>
                  <a:pt x="3355796" y="0"/>
                  <a:pt x="3411676" y="55880"/>
                  <a:pt x="3411676" y="124460"/>
                </a:cubicBezTo>
                <a:lnTo>
                  <a:pt x="3411676" y="535940"/>
                </a:lnTo>
                <a:cubicBezTo>
                  <a:pt x="3411676" y="604520"/>
                  <a:pt x="3355796" y="660400"/>
                  <a:pt x="3287216" y="66040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22"/>
          <p:cNvSpPr/>
          <p:nvPr/>
        </p:nvSpPr>
        <p:spPr>
          <a:xfrm>
            <a:off x="6269262" y="4892206"/>
            <a:ext cx="3897840" cy="610573"/>
          </a:xfrm>
          <a:custGeom>
            <a:avLst/>
            <a:gdLst/>
            <a:ahLst/>
            <a:cxnLst/>
            <a:rect l="l" t="t" r="r" b="b"/>
            <a:pathLst>
              <a:path w="3411676" h="660400" extrusionOk="0">
                <a:moveTo>
                  <a:pt x="3287216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287216" y="0"/>
                </a:lnTo>
                <a:cubicBezTo>
                  <a:pt x="3355796" y="0"/>
                  <a:pt x="3411676" y="55880"/>
                  <a:pt x="3411676" y="124460"/>
                </a:cubicBezTo>
                <a:lnTo>
                  <a:pt x="3411676" y="535940"/>
                </a:lnTo>
                <a:cubicBezTo>
                  <a:pt x="3411676" y="604520"/>
                  <a:pt x="3355796" y="660400"/>
                  <a:pt x="3287216" y="66040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22"/>
          <p:cNvSpPr/>
          <p:nvPr/>
        </p:nvSpPr>
        <p:spPr>
          <a:xfrm>
            <a:off x="10251291" y="1954229"/>
            <a:ext cx="3897840" cy="610573"/>
          </a:xfrm>
          <a:custGeom>
            <a:avLst/>
            <a:gdLst/>
            <a:ahLst/>
            <a:cxnLst/>
            <a:rect l="l" t="t" r="r" b="b"/>
            <a:pathLst>
              <a:path w="3411676" h="660400" extrusionOk="0">
                <a:moveTo>
                  <a:pt x="3287216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287216" y="0"/>
                </a:lnTo>
                <a:cubicBezTo>
                  <a:pt x="3355796" y="0"/>
                  <a:pt x="3411676" y="55880"/>
                  <a:pt x="3411676" y="124460"/>
                </a:cubicBezTo>
                <a:lnTo>
                  <a:pt x="3411676" y="535940"/>
                </a:lnTo>
                <a:cubicBezTo>
                  <a:pt x="3411676" y="604520"/>
                  <a:pt x="3355796" y="660400"/>
                  <a:pt x="3287216" y="66040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22"/>
          <p:cNvSpPr/>
          <p:nvPr/>
        </p:nvSpPr>
        <p:spPr>
          <a:xfrm>
            <a:off x="10251291" y="2688723"/>
            <a:ext cx="3897840" cy="610573"/>
          </a:xfrm>
          <a:custGeom>
            <a:avLst/>
            <a:gdLst/>
            <a:ahLst/>
            <a:cxnLst/>
            <a:rect l="l" t="t" r="r" b="b"/>
            <a:pathLst>
              <a:path w="3411676" h="660400" extrusionOk="0">
                <a:moveTo>
                  <a:pt x="3287216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287216" y="0"/>
                </a:lnTo>
                <a:cubicBezTo>
                  <a:pt x="3355796" y="0"/>
                  <a:pt x="3411676" y="55880"/>
                  <a:pt x="3411676" y="124460"/>
                </a:cubicBezTo>
                <a:lnTo>
                  <a:pt x="3411676" y="535940"/>
                </a:lnTo>
                <a:cubicBezTo>
                  <a:pt x="3411676" y="604520"/>
                  <a:pt x="3355796" y="660400"/>
                  <a:pt x="3287216" y="66040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22"/>
          <p:cNvSpPr/>
          <p:nvPr/>
        </p:nvSpPr>
        <p:spPr>
          <a:xfrm>
            <a:off x="10251291" y="3423217"/>
            <a:ext cx="3897840" cy="610573"/>
          </a:xfrm>
          <a:custGeom>
            <a:avLst/>
            <a:gdLst/>
            <a:ahLst/>
            <a:cxnLst/>
            <a:rect l="l" t="t" r="r" b="b"/>
            <a:pathLst>
              <a:path w="3411676" h="660400" extrusionOk="0">
                <a:moveTo>
                  <a:pt x="3287216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287216" y="0"/>
                </a:lnTo>
                <a:cubicBezTo>
                  <a:pt x="3355796" y="0"/>
                  <a:pt x="3411676" y="55880"/>
                  <a:pt x="3411676" y="124460"/>
                </a:cubicBezTo>
                <a:lnTo>
                  <a:pt x="3411676" y="535940"/>
                </a:lnTo>
                <a:cubicBezTo>
                  <a:pt x="3411676" y="604520"/>
                  <a:pt x="3355796" y="660400"/>
                  <a:pt x="3287216" y="66040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22"/>
          <p:cNvSpPr/>
          <p:nvPr/>
        </p:nvSpPr>
        <p:spPr>
          <a:xfrm>
            <a:off x="10251291" y="4157712"/>
            <a:ext cx="3897840" cy="610573"/>
          </a:xfrm>
          <a:custGeom>
            <a:avLst/>
            <a:gdLst/>
            <a:ahLst/>
            <a:cxnLst/>
            <a:rect l="l" t="t" r="r" b="b"/>
            <a:pathLst>
              <a:path w="3411676" h="660400" extrusionOk="0">
                <a:moveTo>
                  <a:pt x="3287216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287216" y="0"/>
                </a:lnTo>
                <a:cubicBezTo>
                  <a:pt x="3355796" y="0"/>
                  <a:pt x="3411676" y="55880"/>
                  <a:pt x="3411676" y="124460"/>
                </a:cubicBezTo>
                <a:lnTo>
                  <a:pt x="3411676" y="535940"/>
                </a:lnTo>
                <a:cubicBezTo>
                  <a:pt x="3411676" y="604520"/>
                  <a:pt x="3355796" y="660400"/>
                  <a:pt x="3287216" y="66040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22"/>
          <p:cNvSpPr/>
          <p:nvPr/>
        </p:nvSpPr>
        <p:spPr>
          <a:xfrm>
            <a:off x="10251291" y="4892206"/>
            <a:ext cx="3897840" cy="610573"/>
          </a:xfrm>
          <a:custGeom>
            <a:avLst/>
            <a:gdLst/>
            <a:ahLst/>
            <a:cxnLst/>
            <a:rect l="l" t="t" r="r" b="b"/>
            <a:pathLst>
              <a:path w="3411676" h="660400" extrusionOk="0">
                <a:moveTo>
                  <a:pt x="3287216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287216" y="0"/>
                </a:lnTo>
                <a:cubicBezTo>
                  <a:pt x="3355796" y="0"/>
                  <a:pt x="3411676" y="55880"/>
                  <a:pt x="3411676" y="124460"/>
                </a:cubicBezTo>
                <a:lnTo>
                  <a:pt x="3411676" y="535940"/>
                </a:lnTo>
                <a:cubicBezTo>
                  <a:pt x="3411676" y="604520"/>
                  <a:pt x="3355796" y="660400"/>
                  <a:pt x="3287216" y="66040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22"/>
          <p:cNvSpPr/>
          <p:nvPr/>
        </p:nvSpPr>
        <p:spPr>
          <a:xfrm>
            <a:off x="6269262" y="5636140"/>
            <a:ext cx="3897840" cy="610573"/>
          </a:xfrm>
          <a:custGeom>
            <a:avLst/>
            <a:gdLst/>
            <a:ahLst/>
            <a:cxnLst/>
            <a:rect l="l" t="t" r="r" b="b"/>
            <a:pathLst>
              <a:path w="3411676" h="660400" extrusionOk="0">
                <a:moveTo>
                  <a:pt x="3287216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287216" y="0"/>
                </a:lnTo>
                <a:cubicBezTo>
                  <a:pt x="3355796" y="0"/>
                  <a:pt x="3411676" y="55880"/>
                  <a:pt x="3411676" y="124460"/>
                </a:cubicBezTo>
                <a:lnTo>
                  <a:pt x="3411676" y="535940"/>
                </a:lnTo>
                <a:cubicBezTo>
                  <a:pt x="3411676" y="604520"/>
                  <a:pt x="3355796" y="660400"/>
                  <a:pt x="3287216" y="66040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22"/>
          <p:cNvSpPr/>
          <p:nvPr/>
        </p:nvSpPr>
        <p:spPr>
          <a:xfrm>
            <a:off x="10251291" y="5636140"/>
            <a:ext cx="3897840" cy="610573"/>
          </a:xfrm>
          <a:custGeom>
            <a:avLst/>
            <a:gdLst/>
            <a:ahLst/>
            <a:cxnLst/>
            <a:rect l="l" t="t" r="r" b="b"/>
            <a:pathLst>
              <a:path w="3411676" h="660400" extrusionOk="0">
                <a:moveTo>
                  <a:pt x="3287216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287216" y="0"/>
                </a:lnTo>
                <a:cubicBezTo>
                  <a:pt x="3355796" y="0"/>
                  <a:pt x="3411676" y="55880"/>
                  <a:pt x="3411676" y="124460"/>
                </a:cubicBezTo>
                <a:lnTo>
                  <a:pt x="3411676" y="535940"/>
                </a:lnTo>
                <a:cubicBezTo>
                  <a:pt x="3411676" y="604520"/>
                  <a:pt x="3355796" y="660400"/>
                  <a:pt x="3287216" y="66040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22"/>
          <p:cNvSpPr/>
          <p:nvPr/>
        </p:nvSpPr>
        <p:spPr>
          <a:xfrm>
            <a:off x="6269262" y="6356309"/>
            <a:ext cx="3897840" cy="610573"/>
          </a:xfrm>
          <a:custGeom>
            <a:avLst/>
            <a:gdLst/>
            <a:ahLst/>
            <a:cxnLst/>
            <a:rect l="l" t="t" r="r" b="b"/>
            <a:pathLst>
              <a:path w="3411676" h="660400" extrusionOk="0">
                <a:moveTo>
                  <a:pt x="3287216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287216" y="0"/>
                </a:lnTo>
                <a:cubicBezTo>
                  <a:pt x="3355796" y="0"/>
                  <a:pt x="3411676" y="55880"/>
                  <a:pt x="3411676" y="124460"/>
                </a:cubicBezTo>
                <a:lnTo>
                  <a:pt x="3411676" y="535940"/>
                </a:lnTo>
                <a:cubicBezTo>
                  <a:pt x="3411676" y="604520"/>
                  <a:pt x="3355796" y="660400"/>
                  <a:pt x="3287216" y="66040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22"/>
          <p:cNvSpPr/>
          <p:nvPr/>
        </p:nvSpPr>
        <p:spPr>
          <a:xfrm>
            <a:off x="6269262" y="7096541"/>
            <a:ext cx="3897840" cy="610573"/>
          </a:xfrm>
          <a:custGeom>
            <a:avLst/>
            <a:gdLst/>
            <a:ahLst/>
            <a:cxnLst/>
            <a:rect l="l" t="t" r="r" b="b"/>
            <a:pathLst>
              <a:path w="3411676" h="660400" extrusionOk="0">
                <a:moveTo>
                  <a:pt x="3287216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287216" y="0"/>
                </a:lnTo>
                <a:cubicBezTo>
                  <a:pt x="3355796" y="0"/>
                  <a:pt x="3411676" y="55880"/>
                  <a:pt x="3411676" y="124460"/>
                </a:cubicBezTo>
                <a:lnTo>
                  <a:pt x="3411676" y="535940"/>
                </a:lnTo>
                <a:cubicBezTo>
                  <a:pt x="3411676" y="604520"/>
                  <a:pt x="3355796" y="660400"/>
                  <a:pt x="3287216" y="66040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22"/>
          <p:cNvSpPr/>
          <p:nvPr/>
        </p:nvSpPr>
        <p:spPr>
          <a:xfrm>
            <a:off x="14315291" y="7096541"/>
            <a:ext cx="3897840" cy="610573"/>
          </a:xfrm>
          <a:custGeom>
            <a:avLst/>
            <a:gdLst/>
            <a:ahLst/>
            <a:cxnLst/>
            <a:rect l="l" t="t" r="r" b="b"/>
            <a:pathLst>
              <a:path w="3411676" h="660400" extrusionOk="0">
                <a:moveTo>
                  <a:pt x="3287216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287216" y="0"/>
                </a:lnTo>
                <a:cubicBezTo>
                  <a:pt x="3355796" y="0"/>
                  <a:pt x="3411676" y="55880"/>
                  <a:pt x="3411676" y="124460"/>
                </a:cubicBezTo>
                <a:lnTo>
                  <a:pt x="3411676" y="535940"/>
                </a:lnTo>
                <a:cubicBezTo>
                  <a:pt x="3411676" y="604520"/>
                  <a:pt x="3355796" y="660400"/>
                  <a:pt x="3287216" y="66040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22"/>
          <p:cNvSpPr/>
          <p:nvPr/>
        </p:nvSpPr>
        <p:spPr>
          <a:xfrm>
            <a:off x="14315291" y="6356309"/>
            <a:ext cx="3897840" cy="610573"/>
          </a:xfrm>
          <a:custGeom>
            <a:avLst/>
            <a:gdLst/>
            <a:ahLst/>
            <a:cxnLst/>
            <a:rect l="l" t="t" r="r" b="b"/>
            <a:pathLst>
              <a:path w="3411676" h="660400" extrusionOk="0">
                <a:moveTo>
                  <a:pt x="3287216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287216" y="0"/>
                </a:lnTo>
                <a:cubicBezTo>
                  <a:pt x="3355796" y="0"/>
                  <a:pt x="3411676" y="55880"/>
                  <a:pt x="3411676" y="124460"/>
                </a:cubicBezTo>
                <a:lnTo>
                  <a:pt x="3411676" y="535940"/>
                </a:lnTo>
                <a:cubicBezTo>
                  <a:pt x="3411676" y="604520"/>
                  <a:pt x="3355796" y="660400"/>
                  <a:pt x="3287216" y="66040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22"/>
          <p:cNvSpPr/>
          <p:nvPr/>
        </p:nvSpPr>
        <p:spPr>
          <a:xfrm>
            <a:off x="14315291" y="1954229"/>
            <a:ext cx="3897840" cy="610573"/>
          </a:xfrm>
          <a:custGeom>
            <a:avLst/>
            <a:gdLst/>
            <a:ahLst/>
            <a:cxnLst/>
            <a:rect l="l" t="t" r="r" b="b"/>
            <a:pathLst>
              <a:path w="3411676" h="660400" extrusionOk="0">
                <a:moveTo>
                  <a:pt x="3287216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287216" y="0"/>
                </a:lnTo>
                <a:cubicBezTo>
                  <a:pt x="3355796" y="0"/>
                  <a:pt x="3411676" y="55880"/>
                  <a:pt x="3411676" y="124460"/>
                </a:cubicBezTo>
                <a:lnTo>
                  <a:pt x="3411676" y="535940"/>
                </a:lnTo>
                <a:cubicBezTo>
                  <a:pt x="3411676" y="604520"/>
                  <a:pt x="3355796" y="660400"/>
                  <a:pt x="3287216" y="66040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22"/>
          <p:cNvSpPr/>
          <p:nvPr/>
        </p:nvSpPr>
        <p:spPr>
          <a:xfrm>
            <a:off x="14315291" y="2688723"/>
            <a:ext cx="3897840" cy="610573"/>
          </a:xfrm>
          <a:custGeom>
            <a:avLst/>
            <a:gdLst/>
            <a:ahLst/>
            <a:cxnLst/>
            <a:rect l="l" t="t" r="r" b="b"/>
            <a:pathLst>
              <a:path w="3411676" h="660400" extrusionOk="0">
                <a:moveTo>
                  <a:pt x="3287216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287216" y="0"/>
                </a:lnTo>
                <a:cubicBezTo>
                  <a:pt x="3355796" y="0"/>
                  <a:pt x="3411676" y="55880"/>
                  <a:pt x="3411676" y="124460"/>
                </a:cubicBezTo>
                <a:lnTo>
                  <a:pt x="3411676" y="535940"/>
                </a:lnTo>
                <a:cubicBezTo>
                  <a:pt x="3411676" y="604520"/>
                  <a:pt x="3355796" y="660400"/>
                  <a:pt x="3287216" y="66040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22"/>
          <p:cNvSpPr/>
          <p:nvPr/>
        </p:nvSpPr>
        <p:spPr>
          <a:xfrm>
            <a:off x="14315291" y="3423217"/>
            <a:ext cx="3897840" cy="610573"/>
          </a:xfrm>
          <a:custGeom>
            <a:avLst/>
            <a:gdLst/>
            <a:ahLst/>
            <a:cxnLst/>
            <a:rect l="l" t="t" r="r" b="b"/>
            <a:pathLst>
              <a:path w="3411676" h="660400" extrusionOk="0">
                <a:moveTo>
                  <a:pt x="3287216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287216" y="0"/>
                </a:lnTo>
                <a:cubicBezTo>
                  <a:pt x="3355796" y="0"/>
                  <a:pt x="3411676" y="55880"/>
                  <a:pt x="3411676" y="124460"/>
                </a:cubicBezTo>
                <a:lnTo>
                  <a:pt x="3411676" y="535940"/>
                </a:lnTo>
                <a:cubicBezTo>
                  <a:pt x="3411676" y="604520"/>
                  <a:pt x="3355796" y="660400"/>
                  <a:pt x="3287216" y="66040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22"/>
          <p:cNvSpPr/>
          <p:nvPr/>
        </p:nvSpPr>
        <p:spPr>
          <a:xfrm>
            <a:off x="14315291" y="4157712"/>
            <a:ext cx="3897840" cy="610573"/>
          </a:xfrm>
          <a:custGeom>
            <a:avLst/>
            <a:gdLst/>
            <a:ahLst/>
            <a:cxnLst/>
            <a:rect l="l" t="t" r="r" b="b"/>
            <a:pathLst>
              <a:path w="3411676" h="660400" extrusionOk="0">
                <a:moveTo>
                  <a:pt x="3287216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287216" y="0"/>
                </a:lnTo>
                <a:cubicBezTo>
                  <a:pt x="3355796" y="0"/>
                  <a:pt x="3411676" y="55880"/>
                  <a:pt x="3411676" y="124460"/>
                </a:cubicBezTo>
                <a:lnTo>
                  <a:pt x="3411676" y="535940"/>
                </a:lnTo>
                <a:cubicBezTo>
                  <a:pt x="3411676" y="604520"/>
                  <a:pt x="3355796" y="660400"/>
                  <a:pt x="3287216" y="66040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22"/>
          <p:cNvSpPr/>
          <p:nvPr/>
        </p:nvSpPr>
        <p:spPr>
          <a:xfrm>
            <a:off x="14315291" y="4892206"/>
            <a:ext cx="3897840" cy="610573"/>
          </a:xfrm>
          <a:custGeom>
            <a:avLst/>
            <a:gdLst/>
            <a:ahLst/>
            <a:cxnLst/>
            <a:rect l="l" t="t" r="r" b="b"/>
            <a:pathLst>
              <a:path w="3411676" h="660400" extrusionOk="0">
                <a:moveTo>
                  <a:pt x="3287216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287216" y="0"/>
                </a:lnTo>
                <a:cubicBezTo>
                  <a:pt x="3355796" y="0"/>
                  <a:pt x="3411676" y="55880"/>
                  <a:pt x="3411676" y="124460"/>
                </a:cubicBezTo>
                <a:lnTo>
                  <a:pt x="3411676" y="535940"/>
                </a:lnTo>
                <a:cubicBezTo>
                  <a:pt x="3411676" y="604520"/>
                  <a:pt x="3355796" y="660400"/>
                  <a:pt x="3287216" y="66040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22"/>
          <p:cNvSpPr/>
          <p:nvPr/>
        </p:nvSpPr>
        <p:spPr>
          <a:xfrm>
            <a:off x="14315291" y="5636140"/>
            <a:ext cx="3897840" cy="610573"/>
          </a:xfrm>
          <a:custGeom>
            <a:avLst/>
            <a:gdLst/>
            <a:ahLst/>
            <a:cxnLst/>
            <a:rect l="l" t="t" r="r" b="b"/>
            <a:pathLst>
              <a:path w="3411676" h="660400" extrusionOk="0">
                <a:moveTo>
                  <a:pt x="3287216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287216" y="0"/>
                </a:lnTo>
                <a:cubicBezTo>
                  <a:pt x="3355796" y="0"/>
                  <a:pt x="3411676" y="55880"/>
                  <a:pt x="3411676" y="124460"/>
                </a:cubicBezTo>
                <a:lnTo>
                  <a:pt x="3411676" y="535940"/>
                </a:lnTo>
                <a:cubicBezTo>
                  <a:pt x="3411676" y="604520"/>
                  <a:pt x="3355796" y="660400"/>
                  <a:pt x="3287216" y="66040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22"/>
          <p:cNvSpPr/>
          <p:nvPr/>
        </p:nvSpPr>
        <p:spPr>
          <a:xfrm>
            <a:off x="10251291" y="7822259"/>
            <a:ext cx="3897840" cy="610573"/>
          </a:xfrm>
          <a:custGeom>
            <a:avLst/>
            <a:gdLst/>
            <a:ahLst/>
            <a:cxnLst/>
            <a:rect l="l" t="t" r="r" b="b"/>
            <a:pathLst>
              <a:path w="3411676" h="660400" extrusionOk="0">
                <a:moveTo>
                  <a:pt x="3287216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287216" y="0"/>
                </a:lnTo>
                <a:cubicBezTo>
                  <a:pt x="3355796" y="0"/>
                  <a:pt x="3411676" y="55880"/>
                  <a:pt x="3411676" y="124460"/>
                </a:cubicBezTo>
                <a:lnTo>
                  <a:pt x="3411676" y="535940"/>
                </a:lnTo>
                <a:cubicBezTo>
                  <a:pt x="3411676" y="604520"/>
                  <a:pt x="3355796" y="660400"/>
                  <a:pt x="3287216" y="66040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22"/>
          <p:cNvSpPr/>
          <p:nvPr/>
        </p:nvSpPr>
        <p:spPr>
          <a:xfrm>
            <a:off x="6269262" y="7822259"/>
            <a:ext cx="3897840" cy="610573"/>
          </a:xfrm>
          <a:custGeom>
            <a:avLst/>
            <a:gdLst/>
            <a:ahLst/>
            <a:cxnLst/>
            <a:rect l="l" t="t" r="r" b="b"/>
            <a:pathLst>
              <a:path w="3411676" h="660400" extrusionOk="0">
                <a:moveTo>
                  <a:pt x="3287216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287216" y="0"/>
                </a:lnTo>
                <a:cubicBezTo>
                  <a:pt x="3355796" y="0"/>
                  <a:pt x="3411676" y="55880"/>
                  <a:pt x="3411676" y="124460"/>
                </a:cubicBezTo>
                <a:lnTo>
                  <a:pt x="3411676" y="535940"/>
                </a:lnTo>
                <a:cubicBezTo>
                  <a:pt x="3411676" y="604520"/>
                  <a:pt x="3355796" y="660400"/>
                  <a:pt x="3287216" y="66040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22"/>
          <p:cNvSpPr/>
          <p:nvPr/>
        </p:nvSpPr>
        <p:spPr>
          <a:xfrm>
            <a:off x="14315291" y="7822259"/>
            <a:ext cx="3897840" cy="610573"/>
          </a:xfrm>
          <a:custGeom>
            <a:avLst/>
            <a:gdLst/>
            <a:ahLst/>
            <a:cxnLst/>
            <a:rect l="l" t="t" r="r" b="b"/>
            <a:pathLst>
              <a:path w="3411676" h="660400" extrusionOk="0">
                <a:moveTo>
                  <a:pt x="3287216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287216" y="0"/>
                </a:lnTo>
                <a:cubicBezTo>
                  <a:pt x="3355796" y="0"/>
                  <a:pt x="3411676" y="55880"/>
                  <a:pt x="3411676" y="124460"/>
                </a:cubicBezTo>
                <a:lnTo>
                  <a:pt x="3411676" y="535940"/>
                </a:lnTo>
                <a:cubicBezTo>
                  <a:pt x="3411676" y="604520"/>
                  <a:pt x="3355796" y="660400"/>
                  <a:pt x="3287216" y="66040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22"/>
          <p:cNvSpPr/>
          <p:nvPr/>
        </p:nvSpPr>
        <p:spPr>
          <a:xfrm>
            <a:off x="10251291" y="8533462"/>
            <a:ext cx="3897840" cy="610573"/>
          </a:xfrm>
          <a:custGeom>
            <a:avLst/>
            <a:gdLst/>
            <a:ahLst/>
            <a:cxnLst/>
            <a:rect l="l" t="t" r="r" b="b"/>
            <a:pathLst>
              <a:path w="3411676" h="660400" extrusionOk="0">
                <a:moveTo>
                  <a:pt x="3287216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287216" y="0"/>
                </a:lnTo>
                <a:cubicBezTo>
                  <a:pt x="3355796" y="0"/>
                  <a:pt x="3411676" y="55880"/>
                  <a:pt x="3411676" y="124460"/>
                </a:cubicBezTo>
                <a:lnTo>
                  <a:pt x="3411676" y="535940"/>
                </a:lnTo>
                <a:cubicBezTo>
                  <a:pt x="3411676" y="604520"/>
                  <a:pt x="3355796" y="660400"/>
                  <a:pt x="3287216" y="66040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22"/>
          <p:cNvSpPr/>
          <p:nvPr/>
        </p:nvSpPr>
        <p:spPr>
          <a:xfrm>
            <a:off x="6269262" y="8533462"/>
            <a:ext cx="3897840" cy="610573"/>
          </a:xfrm>
          <a:custGeom>
            <a:avLst/>
            <a:gdLst/>
            <a:ahLst/>
            <a:cxnLst/>
            <a:rect l="l" t="t" r="r" b="b"/>
            <a:pathLst>
              <a:path w="3411676" h="660400" extrusionOk="0">
                <a:moveTo>
                  <a:pt x="3287216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287216" y="0"/>
                </a:lnTo>
                <a:cubicBezTo>
                  <a:pt x="3355796" y="0"/>
                  <a:pt x="3411676" y="55880"/>
                  <a:pt x="3411676" y="124460"/>
                </a:cubicBezTo>
                <a:lnTo>
                  <a:pt x="3411676" y="535940"/>
                </a:lnTo>
                <a:cubicBezTo>
                  <a:pt x="3411676" y="604520"/>
                  <a:pt x="3355796" y="660400"/>
                  <a:pt x="3287216" y="66040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22"/>
          <p:cNvSpPr/>
          <p:nvPr/>
        </p:nvSpPr>
        <p:spPr>
          <a:xfrm>
            <a:off x="14315291" y="8533462"/>
            <a:ext cx="3897840" cy="610573"/>
          </a:xfrm>
          <a:custGeom>
            <a:avLst/>
            <a:gdLst/>
            <a:ahLst/>
            <a:cxnLst/>
            <a:rect l="l" t="t" r="r" b="b"/>
            <a:pathLst>
              <a:path w="3411676" h="660400" extrusionOk="0">
                <a:moveTo>
                  <a:pt x="3287216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287216" y="0"/>
                </a:lnTo>
                <a:cubicBezTo>
                  <a:pt x="3355796" y="0"/>
                  <a:pt x="3411676" y="55880"/>
                  <a:pt x="3411676" y="124460"/>
                </a:cubicBezTo>
                <a:lnTo>
                  <a:pt x="3411676" y="535940"/>
                </a:lnTo>
                <a:cubicBezTo>
                  <a:pt x="3411676" y="604520"/>
                  <a:pt x="3355796" y="660400"/>
                  <a:pt x="3287216" y="66040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22"/>
          <p:cNvSpPr/>
          <p:nvPr/>
        </p:nvSpPr>
        <p:spPr>
          <a:xfrm>
            <a:off x="10251291" y="9244666"/>
            <a:ext cx="3897840" cy="610573"/>
          </a:xfrm>
          <a:custGeom>
            <a:avLst/>
            <a:gdLst/>
            <a:ahLst/>
            <a:cxnLst/>
            <a:rect l="l" t="t" r="r" b="b"/>
            <a:pathLst>
              <a:path w="3411676" h="660400" extrusionOk="0">
                <a:moveTo>
                  <a:pt x="3287216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287216" y="0"/>
                </a:lnTo>
                <a:cubicBezTo>
                  <a:pt x="3355796" y="0"/>
                  <a:pt x="3411676" y="55880"/>
                  <a:pt x="3411676" y="124460"/>
                </a:cubicBezTo>
                <a:lnTo>
                  <a:pt x="3411676" y="535940"/>
                </a:lnTo>
                <a:cubicBezTo>
                  <a:pt x="3411676" y="604520"/>
                  <a:pt x="3355796" y="660400"/>
                  <a:pt x="3287216" y="66040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22"/>
          <p:cNvSpPr/>
          <p:nvPr/>
        </p:nvSpPr>
        <p:spPr>
          <a:xfrm>
            <a:off x="6269262" y="9244666"/>
            <a:ext cx="3897840" cy="610573"/>
          </a:xfrm>
          <a:custGeom>
            <a:avLst/>
            <a:gdLst/>
            <a:ahLst/>
            <a:cxnLst/>
            <a:rect l="l" t="t" r="r" b="b"/>
            <a:pathLst>
              <a:path w="3411676" h="660400" extrusionOk="0">
                <a:moveTo>
                  <a:pt x="3287216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287216" y="0"/>
                </a:lnTo>
                <a:cubicBezTo>
                  <a:pt x="3355796" y="0"/>
                  <a:pt x="3411676" y="55880"/>
                  <a:pt x="3411676" y="124460"/>
                </a:cubicBezTo>
                <a:lnTo>
                  <a:pt x="3411676" y="535940"/>
                </a:lnTo>
                <a:cubicBezTo>
                  <a:pt x="3411676" y="604520"/>
                  <a:pt x="3355796" y="660400"/>
                  <a:pt x="3287216" y="66040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22"/>
          <p:cNvSpPr/>
          <p:nvPr/>
        </p:nvSpPr>
        <p:spPr>
          <a:xfrm>
            <a:off x="14315291" y="9244666"/>
            <a:ext cx="3897840" cy="610573"/>
          </a:xfrm>
          <a:custGeom>
            <a:avLst/>
            <a:gdLst/>
            <a:ahLst/>
            <a:cxnLst/>
            <a:rect l="l" t="t" r="r" b="b"/>
            <a:pathLst>
              <a:path w="3411676" h="660400" extrusionOk="0">
                <a:moveTo>
                  <a:pt x="3287216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287216" y="0"/>
                </a:lnTo>
                <a:cubicBezTo>
                  <a:pt x="3355796" y="0"/>
                  <a:pt x="3411676" y="55880"/>
                  <a:pt x="3411676" y="124460"/>
                </a:cubicBezTo>
                <a:lnTo>
                  <a:pt x="3411676" y="535940"/>
                </a:lnTo>
                <a:cubicBezTo>
                  <a:pt x="3411676" y="604520"/>
                  <a:pt x="3355796" y="660400"/>
                  <a:pt x="3287216" y="66040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6" name="Google Shape;306;p22"/>
          <p:cNvGrpSpPr/>
          <p:nvPr/>
        </p:nvGrpSpPr>
        <p:grpSpPr>
          <a:xfrm>
            <a:off x="6269262" y="931615"/>
            <a:ext cx="3897840" cy="879887"/>
            <a:chOff x="7272987" y="2847141"/>
            <a:chExt cx="3897840" cy="879887"/>
          </a:xfrm>
        </p:grpSpPr>
        <p:sp>
          <p:nvSpPr>
            <p:cNvPr id="307" name="Google Shape;307;p22"/>
            <p:cNvSpPr/>
            <p:nvPr/>
          </p:nvSpPr>
          <p:spPr>
            <a:xfrm>
              <a:off x="7272987" y="2847141"/>
              <a:ext cx="3897840" cy="879887"/>
            </a:xfrm>
            <a:custGeom>
              <a:avLst/>
              <a:gdLst/>
              <a:ahLst/>
              <a:cxnLst/>
              <a:rect l="l" t="t" r="r" b="b"/>
              <a:pathLst>
                <a:path w="3411676" h="660400" extrusionOk="0">
                  <a:moveTo>
                    <a:pt x="328721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87216" y="0"/>
                  </a:lnTo>
                  <a:cubicBezTo>
                    <a:pt x="3355796" y="0"/>
                    <a:pt x="3411676" y="55880"/>
                    <a:pt x="3411676" y="124460"/>
                  </a:cubicBezTo>
                  <a:lnTo>
                    <a:pt x="3411676" y="535940"/>
                  </a:lnTo>
                  <a:cubicBezTo>
                    <a:pt x="3411676" y="604520"/>
                    <a:pt x="3355796" y="660400"/>
                    <a:pt x="3287216" y="660400"/>
                  </a:cubicBezTo>
                  <a:close/>
                </a:path>
              </a:pathLst>
            </a:custGeom>
            <a:solidFill>
              <a:srgbClr val="AFD1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2"/>
            <p:cNvSpPr txBox="1"/>
            <p:nvPr/>
          </p:nvSpPr>
          <p:spPr>
            <a:xfrm>
              <a:off x="7341957" y="3069535"/>
              <a:ext cx="3759900" cy="4247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40"/>
                <a:buFont typeface="Arial"/>
                <a:buNone/>
              </a:pPr>
              <a:r>
                <a:rPr lang="en-US" sz="2300" b="0" i="0" u="none" strike="noStrike" cap="none" dirty="0" err="1">
                  <a:solidFill>
                    <a:srgbClr val="0D4444"/>
                  </a:solidFill>
                  <a:latin typeface="Inter"/>
                  <a:ea typeface="Inter"/>
                  <a:cs typeface="Inter"/>
                  <a:sym typeface="Inter"/>
                </a:rPr>
                <a:t>Standaard</a:t>
              </a:r>
              <a:r>
                <a:rPr lang="en-US" sz="2300" b="0" i="0" u="none" strike="noStrike" cap="none" dirty="0">
                  <a:solidFill>
                    <a:srgbClr val="0D4444"/>
                  </a:solidFill>
                  <a:latin typeface="Inter"/>
                  <a:ea typeface="Inter"/>
                  <a:cs typeface="Inter"/>
                  <a:sym typeface="Inter"/>
                </a:rPr>
                <a:t> EMS</a:t>
              </a:r>
              <a:endParaRPr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0" name="Google Shape;310;p22"/>
          <p:cNvGrpSpPr/>
          <p:nvPr/>
        </p:nvGrpSpPr>
        <p:grpSpPr>
          <a:xfrm>
            <a:off x="103900" y="1954554"/>
            <a:ext cx="6081373" cy="610573"/>
            <a:chOff x="1107625" y="3870080"/>
            <a:chExt cx="6081373" cy="610573"/>
          </a:xfrm>
        </p:grpSpPr>
        <p:sp>
          <p:nvSpPr>
            <p:cNvPr id="311" name="Google Shape;311;p22"/>
            <p:cNvSpPr/>
            <p:nvPr/>
          </p:nvSpPr>
          <p:spPr>
            <a:xfrm>
              <a:off x="1107625" y="3870080"/>
              <a:ext cx="6081312" cy="610573"/>
            </a:xfrm>
            <a:custGeom>
              <a:avLst/>
              <a:gdLst/>
              <a:ahLst/>
              <a:cxnLst/>
              <a:rect l="l" t="t" r="r" b="b"/>
              <a:pathLst>
                <a:path w="3411676" h="660400" extrusionOk="0">
                  <a:moveTo>
                    <a:pt x="328721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87216" y="0"/>
                  </a:lnTo>
                  <a:cubicBezTo>
                    <a:pt x="3355796" y="0"/>
                    <a:pt x="3411676" y="55880"/>
                    <a:pt x="3411676" y="124460"/>
                  </a:cubicBezTo>
                  <a:lnTo>
                    <a:pt x="3411676" y="535940"/>
                  </a:lnTo>
                  <a:cubicBezTo>
                    <a:pt x="3411676" y="604520"/>
                    <a:pt x="3355796" y="660400"/>
                    <a:pt x="3287216" y="660400"/>
                  </a:cubicBezTo>
                  <a:close/>
                </a:path>
              </a:pathLst>
            </a:custGeom>
            <a:solidFill>
              <a:srgbClr val="B0D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2"/>
            <p:cNvSpPr txBox="1"/>
            <p:nvPr/>
          </p:nvSpPr>
          <p:spPr>
            <a:xfrm>
              <a:off x="1176998" y="4001100"/>
              <a:ext cx="6012000" cy="332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 dirty="0" err="1">
                  <a:solidFill>
                    <a:srgbClr val="0D4444"/>
                  </a:solidFill>
                  <a:latin typeface="Inter"/>
                  <a:ea typeface="Inter"/>
                  <a:cs typeface="Inter"/>
                  <a:sym typeface="Inter"/>
                </a:rPr>
                <a:t>Sturing</a:t>
              </a:r>
              <a:r>
                <a:rPr lang="en-US" sz="1800" b="0" i="0" u="none" strike="noStrike" cap="none" dirty="0">
                  <a:solidFill>
                    <a:srgbClr val="0D4444"/>
                  </a:solidFill>
                  <a:latin typeface="Inter"/>
                  <a:ea typeface="Inter"/>
                  <a:cs typeface="Inter"/>
                  <a:sym typeface="Inter"/>
                </a:rPr>
                <a:t> op EPEX (Day-Ahead)</a:t>
              </a:r>
              <a:endParaRPr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3" name="Google Shape;313;p22"/>
          <p:cNvGrpSpPr/>
          <p:nvPr/>
        </p:nvGrpSpPr>
        <p:grpSpPr>
          <a:xfrm>
            <a:off x="103900" y="2688718"/>
            <a:ext cx="6081312" cy="610573"/>
            <a:chOff x="1107625" y="4604244"/>
            <a:chExt cx="6081312" cy="610573"/>
          </a:xfrm>
        </p:grpSpPr>
        <p:sp>
          <p:nvSpPr>
            <p:cNvPr id="314" name="Google Shape;314;p22"/>
            <p:cNvSpPr/>
            <p:nvPr/>
          </p:nvSpPr>
          <p:spPr>
            <a:xfrm>
              <a:off x="1107625" y="4604244"/>
              <a:ext cx="6081312" cy="610573"/>
            </a:xfrm>
            <a:custGeom>
              <a:avLst/>
              <a:gdLst/>
              <a:ahLst/>
              <a:cxnLst/>
              <a:rect l="l" t="t" r="r" b="b"/>
              <a:pathLst>
                <a:path w="3411676" h="660400" extrusionOk="0">
                  <a:moveTo>
                    <a:pt x="328721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87216" y="0"/>
                  </a:lnTo>
                  <a:cubicBezTo>
                    <a:pt x="3355796" y="0"/>
                    <a:pt x="3411676" y="55880"/>
                    <a:pt x="3411676" y="124460"/>
                  </a:cubicBezTo>
                  <a:lnTo>
                    <a:pt x="3411676" y="535940"/>
                  </a:lnTo>
                  <a:cubicBezTo>
                    <a:pt x="3411676" y="604520"/>
                    <a:pt x="3355796" y="660400"/>
                    <a:pt x="3287216" y="660400"/>
                  </a:cubicBezTo>
                  <a:close/>
                </a:path>
              </a:pathLst>
            </a:custGeom>
            <a:solidFill>
              <a:srgbClr val="B0D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22"/>
            <p:cNvSpPr txBox="1"/>
            <p:nvPr/>
          </p:nvSpPr>
          <p:spPr>
            <a:xfrm>
              <a:off x="1142281" y="4726173"/>
              <a:ext cx="6012000" cy="332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0D4444"/>
                  </a:solidFill>
                  <a:latin typeface="Inter"/>
                  <a:ea typeface="Inter"/>
                  <a:cs typeface="Inter"/>
                  <a:sym typeface="Inter"/>
                </a:rPr>
                <a:t>Sturing op jouw energiecontract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6" name="Google Shape;316;p22"/>
          <p:cNvGrpSpPr/>
          <p:nvPr/>
        </p:nvGrpSpPr>
        <p:grpSpPr>
          <a:xfrm>
            <a:off x="103900" y="3423216"/>
            <a:ext cx="6081312" cy="610573"/>
            <a:chOff x="1107625" y="5338742"/>
            <a:chExt cx="6081312" cy="610573"/>
          </a:xfrm>
        </p:grpSpPr>
        <p:sp>
          <p:nvSpPr>
            <p:cNvPr id="317" name="Google Shape;317;p22"/>
            <p:cNvSpPr/>
            <p:nvPr/>
          </p:nvSpPr>
          <p:spPr>
            <a:xfrm>
              <a:off x="1107625" y="5338742"/>
              <a:ext cx="6081312" cy="610573"/>
            </a:xfrm>
            <a:custGeom>
              <a:avLst/>
              <a:gdLst/>
              <a:ahLst/>
              <a:cxnLst/>
              <a:rect l="l" t="t" r="r" b="b"/>
              <a:pathLst>
                <a:path w="3411676" h="660400" extrusionOk="0">
                  <a:moveTo>
                    <a:pt x="328721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87216" y="0"/>
                  </a:lnTo>
                  <a:cubicBezTo>
                    <a:pt x="3355796" y="0"/>
                    <a:pt x="3411676" y="55880"/>
                    <a:pt x="3411676" y="124460"/>
                  </a:cubicBezTo>
                  <a:lnTo>
                    <a:pt x="3411676" y="535940"/>
                  </a:lnTo>
                  <a:cubicBezTo>
                    <a:pt x="3411676" y="604520"/>
                    <a:pt x="3355796" y="660400"/>
                    <a:pt x="3287216" y="660400"/>
                  </a:cubicBezTo>
                  <a:close/>
                </a:path>
              </a:pathLst>
            </a:custGeom>
            <a:solidFill>
              <a:srgbClr val="B0D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2"/>
            <p:cNvSpPr txBox="1"/>
            <p:nvPr/>
          </p:nvSpPr>
          <p:spPr>
            <a:xfrm>
              <a:off x="1215331" y="5513241"/>
              <a:ext cx="58659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0D4444"/>
                  </a:solidFill>
                  <a:latin typeface="Inter"/>
                  <a:ea typeface="Inter"/>
                  <a:cs typeface="Inter"/>
                  <a:sym typeface="Inter"/>
                </a:rPr>
                <a:t>Curtailment + Piekbewaking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319;p22"/>
          <p:cNvGrpSpPr/>
          <p:nvPr/>
        </p:nvGrpSpPr>
        <p:grpSpPr>
          <a:xfrm>
            <a:off x="103900" y="4157712"/>
            <a:ext cx="6081312" cy="610573"/>
            <a:chOff x="1107625" y="6073238"/>
            <a:chExt cx="6081312" cy="610573"/>
          </a:xfrm>
        </p:grpSpPr>
        <p:sp>
          <p:nvSpPr>
            <p:cNvPr id="320" name="Google Shape;320;p22"/>
            <p:cNvSpPr/>
            <p:nvPr/>
          </p:nvSpPr>
          <p:spPr>
            <a:xfrm>
              <a:off x="1107625" y="6073238"/>
              <a:ext cx="6081312" cy="610573"/>
            </a:xfrm>
            <a:custGeom>
              <a:avLst/>
              <a:gdLst/>
              <a:ahLst/>
              <a:cxnLst/>
              <a:rect l="l" t="t" r="r" b="b"/>
              <a:pathLst>
                <a:path w="3411676" h="660400" extrusionOk="0">
                  <a:moveTo>
                    <a:pt x="328721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87216" y="0"/>
                  </a:lnTo>
                  <a:cubicBezTo>
                    <a:pt x="3355796" y="0"/>
                    <a:pt x="3411676" y="55880"/>
                    <a:pt x="3411676" y="124460"/>
                  </a:cubicBezTo>
                  <a:lnTo>
                    <a:pt x="3411676" y="535940"/>
                  </a:lnTo>
                  <a:cubicBezTo>
                    <a:pt x="3411676" y="604520"/>
                    <a:pt x="3355796" y="660400"/>
                    <a:pt x="3287216" y="660400"/>
                  </a:cubicBezTo>
                  <a:close/>
                </a:path>
              </a:pathLst>
            </a:custGeom>
            <a:solidFill>
              <a:srgbClr val="B0D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2"/>
            <p:cNvSpPr txBox="1"/>
            <p:nvPr/>
          </p:nvSpPr>
          <p:spPr>
            <a:xfrm>
              <a:off x="1215331" y="6206264"/>
              <a:ext cx="5865900" cy="332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0D4444"/>
                  </a:solidFill>
                  <a:latin typeface="Inter"/>
                  <a:ea typeface="Inter"/>
                  <a:cs typeface="Inter"/>
                  <a:sym typeface="Inter"/>
                </a:rPr>
                <a:t>Energieverliezen + degradatiekosten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2" name="Google Shape;322;p22"/>
          <p:cNvSpPr/>
          <p:nvPr/>
        </p:nvSpPr>
        <p:spPr>
          <a:xfrm>
            <a:off x="8037308" y="2063170"/>
            <a:ext cx="362626" cy="362626"/>
          </a:xfrm>
          <a:custGeom>
            <a:avLst/>
            <a:gdLst/>
            <a:ahLst/>
            <a:cxnLst/>
            <a:rect l="l" t="t" r="r" b="b"/>
            <a:pathLst>
              <a:path w="362626" h="362626" extrusionOk="0">
                <a:moveTo>
                  <a:pt x="0" y="0"/>
                </a:moveTo>
                <a:lnTo>
                  <a:pt x="362626" y="0"/>
                </a:lnTo>
                <a:lnTo>
                  <a:pt x="362626" y="362626"/>
                </a:lnTo>
                <a:lnTo>
                  <a:pt x="0" y="3626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23" name="Google Shape;323;p22"/>
          <p:cNvSpPr/>
          <p:nvPr/>
        </p:nvSpPr>
        <p:spPr>
          <a:xfrm>
            <a:off x="12018288" y="2800159"/>
            <a:ext cx="362626" cy="362626"/>
          </a:xfrm>
          <a:custGeom>
            <a:avLst/>
            <a:gdLst/>
            <a:ahLst/>
            <a:cxnLst/>
            <a:rect l="l" t="t" r="r" b="b"/>
            <a:pathLst>
              <a:path w="362626" h="362626" extrusionOk="0">
                <a:moveTo>
                  <a:pt x="0" y="0"/>
                </a:moveTo>
                <a:lnTo>
                  <a:pt x="362626" y="0"/>
                </a:lnTo>
                <a:lnTo>
                  <a:pt x="362626" y="362626"/>
                </a:lnTo>
                <a:lnTo>
                  <a:pt x="0" y="3626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24" name="Google Shape;324;p22"/>
          <p:cNvSpPr/>
          <p:nvPr/>
        </p:nvSpPr>
        <p:spPr>
          <a:xfrm>
            <a:off x="16082288" y="2800159"/>
            <a:ext cx="362626" cy="362626"/>
          </a:xfrm>
          <a:custGeom>
            <a:avLst/>
            <a:gdLst/>
            <a:ahLst/>
            <a:cxnLst/>
            <a:rect l="l" t="t" r="r" b="b"/>
            <a:pathLst>
              <a:path w="362626" h="362626" extrusionOk="0">
                <a:moveTo>
                  <a:pt x="0" y="0"/>
                </a:moveTo>
                <a:lnTo>
                  <a:pt x="362626" y="0"/>
                </a:lnTo>
                <a:lnTo>
                  <a:pt x="362626" y="362626"/>
                </a:lnTo>
                <a:lnTo>
                  <a:pt x="0" y="3626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27" name="Google Shape;327;p22"/>
          <p:cNvSpPr txBox="1"/>
          <p:nvPr/>
        </p:nvSpPr>
        <p:spPr>
          <a:xfrm>
            <a:off x="10320670" y="1243496"/>
            <a:ext cx="3759900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40"/>
              <a:buFont typeface="Arial"/>
              <a:buNone/>
            </a:pPr>
            <a:r>
              <a:rPr lang="en-US" sz="2300" b="0" i="0" u="none" strike="noStrike" cap="none" dirty="0" err="1">
                <a:solidFill>
                  <a:srgbClr val="0D4444"/>
                </a:solidFill>
                <a:latin typeface="Inter"/>
                <a:ea typeface="Inter"/>
                <a:cs typeface="Inter"/>
                <a:sym typeface="Inter"/>
              </a:rPr>
              <a:t>FlexiO</a:t>
            </a:r>
            <a:r>
              <a:rPr lang="en-US" sz="2300" b="0" i="0" u="none" strike="noStrike" cap="none" dirty="0">
                <a:solidFill>
                  <a:srgbClr val="0D4444"/>
                </a:solidFill>
                <a:latin typeface="Inter"/>
                <a:ea typeface="Inter"/>
                <a:cs typeface="Inter"/>
                <a:sym typeface="Inter"/>
              </a:rPr>
              <a:t> EMS+</a:t>
            </a:r>
            <a:endParaRPr sz="2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0" name="Google Shape;330;p22"/>
          <p:cNvGrpSpPr/>
          <p:nvPr/>
        </p:nvGrpSpPr>
        <p:grpSpPr>
          <a:xfrm>
            <a:off x="103900" y="4910422"/>
            <a:ext cx="6081373" cy="610573"/>
            <a:chOff x="103900" y="4910422"/>
            <a:chExt cx="6081373" cy="610573"/>
          </a:xfrm>
        </p:grpSpPr>
        <p:sp>
          <p:nvSpPr>
            <p:cNvPr id="331" name="Google Shape;331;p22"/>
            <p:cNvSpPr/>
            <p:nvPr/>
          </p:nvSpPr>
          <p:spPr>
            <a:xfrm>
              <a:off x="103900" y="4910422"/>
              <a:ext cx="6081312" cy="610573"/>
            </a:xfrm>
            <a:custGeom>
              <a:avLst/>
              <a:gdLst/>
              <a:ahLst/>
              <a:cxnLst/>
              <a:rect l="l" t="t" r="r" b="b"/>
              <a:pathLst>
                <a:path w="3411676" h="660400" extrusionOk="0">
                  <a:moveTo>
                    <a:pt x="328721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87216" y="0"/>
                  </a:lnTo>
                  <a:cubicBezTo>
                    <a:pt x="3355796" y="0"/>
                    <a:pt x="3411676" y="55880"/>
                    <a:pt x="3411676" y="124460"/>
                  </a:cubicBezTo>
                  <a:lnTo>
                    <a:pt x="3411676" y="535940"/>
                  </a:lnTo>
                  <a:cubicBezTo>
                    <a:pt x="3411676" y="604520"/>
                    <a:pt x="3355796" y="660400"/>
                    <a:pt x="3287216" y="660400"/>
                  </a:cubicBezTo>
                  <a:close/>
                </a:path>
              </a:pathLst>
            </a:custGeom>
            <a:solidFill>
              <a:srgbClr val="B0D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22"/>
            <p:cNvSpPr txBox="1"/>
            <p:nvPr/>
          </p:nvSpPr>
          <p:spPr>
            <a:xfrm>
              <a:off x="173273" y="5061837"/>
              <a:ext cx="6012000" cy="332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0D4444"/>
                  </a:solidFill>
                  <a:latin typeface="Inter"/>
                  <a:ea typeface="Inter"/>
                  <a:cs typeface="Inter"/>
                  <a:sym typeface="Inter"/>
                </a:rPr>
                <a:t>Keuzevrijheid / Compatibiliteit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3" name="Google Shape;333;p22"/>
          <p:cNvGrpSpPr/>
          <p:nvPr/>
        </p:nvGrpSpPr>
        <p:grpSpPr>
          <a:xfrm>
            <a:off x="103900" y="6381704"/>
            <a:ext cx="6081312" cy="610573"/>
            <a:chOff x="103900" y="6356304"/>
            <a:chExt cx="6081312" cy="610573"/>
          </a:xfrm>
        </p:grpSpPr>
        <p:sp>
          <p:nvSpPr>
            <p:cNvPr id="334" name="Google Shape;334;p22"/>
            <p:cNvSpPr/>
            <p:nvPr/>
          </p:nvSpPr>
          <p:spPr>
            <a:xfrm>
              <a:off x="103900" y="6356304"/>
              <a:ext cx="6081312" cy="610573"/>
            </a:xfrm>
            <a:custGeom>
              <a:avLst/>
              <a:gdLst/>
              <a:ahLst/>
              <a:cxnLst/>
              <a:rect l="l" t="t" r="r" b="b"/>
              <a:pathLst>
                <a:path w="3411676" h="660400" extrusionOk="0">
                  <a:moveTo>
                    <a:pt x="328721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87216" y="0"/>
                  </a:lnTo>
                  <a:cubicBezTo>
                    <a:pt x="3355796" y="0"/>
                    <a:pt x="3411676" y="55880"/>
                    <a:pt x="3411676" y="124460"/>
                  </a:cubicBezTo>
                  <a:lnTo>
                    <a:pt x="3411676" y="535940"/>
                  </a:lnTo>
                  <a:cubicBezTo>
                    <a:pt x="3411676" y="604520"/>
                    <a:pt x="3355796" y="660400"/>
                    <a:pt x="3287216" y="660400"/>
                  </a:cubicBezTo>
                  <a:close/>
                </a:path>
              </a:pathLst>
            </a:custGeom>
            <a:solidFill>
              <a:srgbClr val="B0D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2"/>
            <p:cNvSpPr txBox="1"/>
            <p:nvPr/>
          </p:nvSpPr>
          <p:spPr>
            <a:xfrm>
              <a:off x="138556" y="6495390"/>
              <a:ext cx="6012000" cy="332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0D4444"/>
                  </a:solidFill>
                  <a:latin typeface="Inter"/>
                  <a:ea typeface="Inter"/>
                  <a:cs typeface="Inter"/>
                  <a:sym typeface="Inter"/>
                </a:rPr>
                <a:t>rBalancing via Elia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6" name="Google Shape;336;p22"/>
          <p:cNvGrpSpPr/>
          <p:nvPr/>
        </p:nvGrpSpPr>
        <p:grpSpPr>
          <a:xfrm>
            <a:off x="103900" y="5666850"/>
            <a:ext cx="6081373" cy="610573"/>
            <a:chOff x="103900" y="5666850"/>
            <a:chExt cx="6081373" cy="610573"/>
          </a:xfrm>
        </p:grpSpPr>
        <p:sp>
          <p:nvSpPr>
            <p:cNvPr id="337" name="Google Shape;337;p22"/>
            <p:cNvSpPr/>
            <p:nvPr/>
          </p:nvSpPr>
          <p:spPr>
            <a:xfrm>
              <a:off x="103900" y="5666850"/>
              <a:ext cx="6081312" cy="610573"/>
            </a:xfrm>
            <a:custGeom>
              <a:avLst/>
              <a:gdLst/>
              <a:ahLst/>
              <a:cxnLst/>
              <a:rect l="l" t="t" r="r" b="b"/>
              <a:pathLst>
                <a:path w="3411676" h="660400" extrusionOk="0">
                  <a:moveTo>
                    <a:pt x="328721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87216" y="0"/>
                  </a:lnTo>
                  <a:cubicBezTo>
                    <a:pt x="3355796" y="0"/>
                    <a:pt x="3411676" y="55880"/>
                    <a:pt x="3411676" y="124460"/>
                  </a:cubicBezTo>
                  <a:lnTo>
                    <a:pt x="3411676" y="535940"/>
                  </a:lnTo>
                  <a:cubicBezTo>
                    <a:pt x="3411676" y="604520"/>
                    <a:pt x="3355796" y="660400"/>
                    <a:pt x="3287216" y="660400"/>
                  </a:cubicBezTo>
                  <a:close/>
                </a:path>
              </a:pathLst>
            </a:custGeom>
            <a:solidFill>
              <a:srgbClr val="B0D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2"/>
            <p:cNvSpPr txBox="1"/>
            <p:nvPr/>
          </p:nvSpPr>
          <p:spPr>
            <a:xfrm>
              <a:off x="173273" y="5815496"/>
              <a:ext cx="6012000" cy="332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 dirty="0">
                  <a:solidFill>
                    <a:srgbClr val="0D4444"/>
                  </a:solidFill>
                  <a:latin typeface="Inter"/>
                  <a:ea typeface="Inter"/>
                  <a:cs typeface="Inter"/>
                  <a:sym typeface="Inter"/>
                </a:rPr>
                <a:t>Helpdesk </a:t>
              </a:r>
              <a:r>
                <a:rPr lang="en-US" sz="1800" dirty="0" err="1">
                  <a:solidFill>
                    <a:srgbClr val="0D4444"/>
                  </a:solidFill>
                  <a:latin typeface="Inter"/>
                  <a:ea typeface="Inter"/>
                  <a:cs typeface="Inter"/>
                  <a:sym typeface="Inter"/>
                </a:rPr>
                <a:t>voor</a:t>
              </a:r>
              <a:r>
                <a:rPr lang="en-US" sz="1800" dirty="0">
                  <a:solidFill>
                    <a:srgbClr val="0D4444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800" dirty="0" err="1">
                  <a:solidFill>
                    <a:srgbClr val="0D4444"/>
                  </a:solidFill>
                  <a:latin typeface="Inter"/>
                  <a:ea typeface="Inter"/>
                  <a:cs typeface="Inter"/>
                  <a:sym typeface="Inter"/>
                </a:rPr>
                <a:t>klanten</a:t>
              </a:r>
              <a:endParaRPr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9" name="Google Shape;339;p22"/>
          <p:cNvGrpSpPr/>
          <p:nvPr/>
        </p:nvGrpSpPr>
        <p:grpSpPr>
          <a:xfrm>
            <a:off x="103900" y="7096536"/>
            <a:ext cx="6081312" cy="610573"/>
            <a:chOff x="103900" y="7096536"/>
            <a:chExt cx="6081312" cy="610573"/>
          </a:xfrm>
        </p:grpSpPr>
        <p:sp>
          <p:nvSpPr>
            <p:cNvPr id="340" name="Google Shape;340;p22"/>
            <p:cNvSpPr/>
            <p:nvPr/>
          </p:nvSpPr>
          <p:spPr>
            <a:xfrm>
              <a:off x="103900" y="7096536"/>
              <a:ext cx="6081312" cy="610573"/>
            </a:xfrm>
            <a:custGeom>
              <a:avLst/>
              <a:gdLst/>
              <a:ahLst/>
              <a:cxnLst/>
              <a:rect l="l" t="t" r="r" b="b"/>
              <a:pathLst>
                <a:path w="3411676" h="660400" extrusionOk="0">
                  <a:moveTo>
                    <a:pt x="328721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87216" y="0"/>
                  </a:lnTo>
                  <a:cubicBezTo>
                    <a:pt x="3355796" y="0"/>
                    <a:pt x="3411676" y="55880"/>
                    <a:pt x="3411676" y="124460"/>
                  </a:cubicBezTo>
                  <a:lnTo>
                    <a:pt x="3411676" y="535940"/>
                  </a:lnTo>
                  <a:cubicBezTo>
                    <a:pt x="3411676" y="604520"/>
                    <a:pt x="3355796" y="660400"/>
                    <a:pt x="3287216" y="660400"/>
                  </a:cubicBezTo>
                  <a:close/>
                </a:path>
              </a:pathLst>
            </a:custGeom>
            <a:solidFill>
              <a:srgbClr val="B0D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2"/>
            <p:cNvSpPr txBox="1"/>
            <p:nvPr/>
          </p:nvSpPr>
          <p:spPr>
            <a:xfrm>
              <a:off x="138556" y="7213005"/>
              <a:ext cx="6012000" cy="332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0D4444"/>
                  </a:solidFill>
                  <a:latin typeface="Inter"/>
                  <a:ea typeface="Inter"/>
                  <a:cs typeface="Inter"/>
                  <a:sym typeface="Inter"/>
                </a:rPr>
                <a:t>eBalancing via energieleverancier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2" name="Google Shape;342;p22"/>
          <p:cNvGrpSpPr/>
          <p:nvPr/>
        </p:nvGrpSpPr>
        <p:grpSpPr>
          <a:xfrm>
            <a:off x="103900" y="7822254"/>
            <a:ext cx="6081312" cy="610573"/>
            <a:chOff x="103900" y="7822254"/>
            <a:chExt cx="6081312" cy="610573"/>
          </a:xfrm>
        </p:grpSpPr>
        <p:sp>
          <p:nvSpPr>
            <p:cNvPr id="343" name="Google Shape;343;p22"/>
            <p:cNvSpPr/>
            <p:nvPr/>
          </p:nvSpPr>
          <p:spPr>
            <a:xfrm>
              <a:off x="103900" y="7822254"/>
              <a:ext cx="6081312" cy="610573"/>
            </a:xfrm>
            <a:custGeom>
              <a:avLst/>
              <a:gdLst/>
              <a:ahLst/>
              <a:cxnLst/>
              <a:rect l="l" t="t" r="r" b="b"/>
              <a:pathLst>
                <a:path w="3411676" h="660400" extrusionOk="0">
                  <a:moveTo>
                    <a:pt x="328721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87216" y="0"/>
                  </a:lnTo>
                  <a:cubicBezTo>
                    <a:pt x="3355796" y="0"/>
                    <a:pt x="3411676" y="55880"/>
                    <a:pt x="3411676" y="124460"/>
                  </a:cubicBezTo>
                  <a:lnTo>
                    <a:pt x="3411676" y="535940"/>
                  </a:lnTo>
                  <a:cubicBezTo>
                    <a:pt x="3411676" y="604520"/>
                    <a:pt x="3355796" y="660400"/>
                    <a:pt x="3287216" y="660400"/>
                  </a:cubicBezTo>
                  <a:close/>
                </a:path>
              </a:pathLst>
            </a:custGeom>
            <a:solidFill>
              <a:srgbClr val="B0D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2"/>
            <p:cNvSpPr txBox="1"/>
            <p:nvPr/>
          </p:nvSpPr>
          <p:spPr>
            <a:xfrm>
              <a:off x="138556" y="7961340"/>
              <a:ext cx="6012000" cy="332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0D4444"/>
                  </a:solidFill>
                  <a:latin typeface="Inter"/>
                  <a:ea typeface="Inter"/>
                  <a:cs typeface="Inter"/>
                  <a:sym typeface="Inter"/>
                </a:rPr>
                <a:t>Maandelijks verrekend op je energiefactuur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5" name="Google Shape;345;p22"/>
          <p:cNvGrpSpPr/>
          <p:nvPr/>
        </p:nvGrpSpPr>
        <p:grpSpPr>
          <a:xfrm>
            <a:off x="103900" y="8533457"/>
            <a:ext cx="6081312" cy="610573"/>
            <a:chOff x="103900" y="8533457"/>
            <a:chExt cx="6081312" cy="610573"/>
          </a:xfrm>
        </p:grpSpPr>
        <p:sp>
          <p:nvSpPr>
            <p:cNvPr id="346" name="Google Shape;346;p22"/>
            <p:cNvSpPr/>
            <p:nvPr/>
          </p:nvSpPr>
          <p:spPr>
            <a:xfrm>
              <a:off x="103900" y="8533457"/>
              <a:ext cx="6081312" cy="610573"/>
            </a:xfrm>
            <a:custGeom>
              <a:avLst/>
              <a:gdLst/>
              <a:ahLst/>
              <a:cxnLst/>
              <a:rect l="l" t="t" r="r" b="b"/>
              <a:pathLst>
                <a:path w="3411676" h="660400" extrusionOk="0">
                  <a:moveTo>
                    <a:pt x="328721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87216" y="0"/>
                  </a:lnTo>
                  <a:cubicBezTo>
                    <a:pt x="3355796" y="0"/>
                    <a:pt x="3411676" y="55880"/>
                    <a:pt x="3411676" y="124460"/>
                  </a:cubicBezTo>
                  <a:lnTo>
                    <a:pt x="3411676" y="535940"/>
                  </a:lnTo>
                  <a:cubicBezTo>
                    <a:pt x="3411676" y="604520"/>
                    <a:pt x="3355796" y="660400"/>
                    <a:pt x="3287216" y="660400"/>
                  </a:cubicBezTo>
                  <a:close/>
                </a:path>
              </a:pathLst>
            </a:custGeom>
            <a:solidFill>
              <a:srgbClr val="B0D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2"/>
            <p:cNvSpPr txBox="1"/>
            <p:nvPr/>
          </p:nvSpPr>
          <p:spPr>
            <a:xfrm>
              <a:off x="138556" y="8672543"/>
              <a:ext cx="6012000" cy="332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0D4444"/>
                  </a:solidFill>
                  <a:latin typeface="Inter"/>
                  <a:ea typeface="Inter"/>
                  <a:cs typeface="Inter"/>
                  <a:sym typeface="Inter"/>
                </a:rPr>
                <a:t>Laagste energieprijs/kost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8" name="Google Shape;348;p22"/>
          <p:cNvGrpSpPr/>
          <p:nvPr/>
        </p:nvGrpSpPr>
        <p:grpSpPr>
          <a:xfrm>
            <a:off x="103900" y="9244661"/>
            <a:ext cx="6081312" cy="610573"/>
            <a:chOff x="103900" y="9244661"/>
            <a:chExt cx="6081312" cy="610573"/>
          </a:xfrm>
        </p:grpSpPr>
        <p:sp>
          <p:nvSpPr>
            <p:cNvPr id="349" name="Google Shape;349;p22"/>
            <p:cNvSpPr/>
            <p:nvPr/>
          </p:nvSpPr>
          <p:spPr>
            <a:xfrm>
              <a:off x="103900" y="9244661"/>
              <a:ext cx="6081312" cy="610573"/>
            </a:xfrm>
            <a:custGeom>
              <a:avLst/>
              <a:gdLst/>
              <a:ahLst/>
              <a:cxnLst/>
              <a:rect l="l" t="t" r="r" b="b"/>
              <a:pathLst>
                <a:path w="3411676" h="660400" extrusionOk="0">
                  <a:moveTo>
                    <a:pt x="328721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87216" y="0"/>
                  </a:lnTo>
                  <a:cubicBezTo>
                    <a:pt x="3355796" y="0"/>
                    <a:pt x="3411676" y="55880"/>
                    <a:pt x="3411676" y="124460"/>
                  </a:cubicBezTo>
                  <a:lnTo>
                    <a:pt x="3411676" y="535940"/>
                  </a:lnTo>
                  <a:cubicBezTo>
                    <a:pt x="3411676" y="604520"/>
                    <a:pt x="3355796" y="660400"/>
                    <a:pt x="3287216" y="660400"/>
                  </a:cubicBezTo>
                  <a:close/>
                </a:path>
              </a:pathLst>
            </a:custGeom>
            <a:solidFill>
              <a:srgbClr val="B0D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2"/>
            <p:cNvSpPr txBox="1"/>
            <p:nvPr/>
          </p:nvSpPr>
          <p:spPr>
            <a:xfrm>
              <a:off x="138556" y="9389647"/>
              <a:ext cx="6012000" cy="332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0D4444"/>
                  </a:solidFill>
                  <a:latin typeface="Inter"/>
                  <a:ea typeface="Inter"/>
                  <a:cs typeface="Inter"/>
                  <a:sym typeface="Inter"/>
                </a:rPr>
                <a:t>2 jaar gratis sturing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1" name="Google Shape;351;p22"/>
          <p:cNvSpPr/>
          <p:nvPr/>
        </p:nvSpPr>
        <p:spPr>
          <a:xfrm>
            <a:off x="8037308" y="3558141"/>
            <a:ext cx="362626" cy="362626"/>
          </a:xfrm>
          <a:custGeom>
            <a:avLst/>
            <a:gdLst/>
            <a:ahLst/>
            <a:cxnLst/>
            <a:rect l="l" t="t" r="r" b="b"/>
            <a:pathLst>
              <a:path w="362626" h="362626" extrusionOk="0">
                <a:moveTo>
                  <a:pt x="0" y="0"/>
                </a:moveTo>
                <a:lnTo>
                  <a:pt x="362626" y="0"/>
                </a:lnTo>
                <a:lnTo>
                  <a:pt x="362626" y="362626"/>
                </a:lnTo>
                <a:lnTo>
                  <a:pt x="0" y="3626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52" name="Google Shape;352;p22"/>
          <p:cNvSpPr/>
          <p:nvPr/>
        </p:nvSpPr>
        <p:spPr>
          <a:xfrm>
            <a:off x="12018288" y="3554902"/>
            <a:ext cx="362626" cy="362626"/>
          </a:xfrm>
          <a:custGeom>
            <a:avLst/>
            <a:gdLst/>
            <a:ahLst/>
            <a:cxnLst/>
            <a:rect l="l" t="t" r="r" b="b"/>
            <a:pathLst>
              <a:path w="362626" h="362626" extrusionOk="0">
                <a:moveTo>
                  <a:pt x="0" y="0"/>
                </a:moveTo>
                <a:lnTo>
                  <a:pt x="362626" y="0"/>
                </a:lnTo>
                <a:lnTo>
                  <a:pt x="362626" y="362626"/>
                </a:lnTo>
                <a:lnTo>
                  <a:pt x="0" y="3626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53" name="Google Shape;353;p22"/>
          <p:cNvSpPr/>
          <p:nvPr/>
        </p:nvSpPr>
        <p:spPr>
          <a:xfrm>
            <a:off x="16082288" y="3554902"/>
            <a:ext cx="362626" cy="362626"/>
          </a:xfrm>
          <a:custGeom>
            <a:avLst/>
            <a:gdLst/>
            <a:ahLst/>
            <a:cxnLst/>
            <a:rect l="l" t="t" r="r" b="b"/>
            <a:pathLst>
              <a:path w="362626" h="362626" extrusionOk="0">
                <a:moveTo>
                  <a:pt x="0" y="0"/>
                </a:moveTo>
                <a:lnTo>
                  <a:pt x="362626" y="0"/>
                </a:lnTo>
                <a:lnTo>
                  <a:pt x="362626" y="362626"/>
                </a:lnTo>
                <a:lnTo>
                  <a:pt x="0" y="3626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54" name="Google Shape;354;p22"/>
          <p:cNvSpPr/>
          <p:nvPr/>
        </p:nvSpPr>
        <p:spPr>
          <a:xfrm>
            <a:off x="12018288" y="4280616"/>
            <a:ext cx="362626" cy="362626"/>
          </a:xfrm>
          <a:custGeom>
            <a:avLst/>
            <a:gdLst/>
            <a:ahLst/>
            <a:cxnLst/>
            <a:rect l="l" t="t" r="r" b="b"/>
            <a:pathLst>
              <a:path w="362626" h="362626" extrusionOk="0">
                <a:moveTo>
                  <a:pt x="0" y="0"/>
                </a:moveTo>
                <a:lnTo>
                  <a:pt x="362626" y="0"/>
                </a:lnTo>
                <a:lnTo>
                  <a:pt x="362626" y="362626"/>
                </a:lnTo>
                <a:lnTo>
                  <a:pt x="0" y="3626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55" name="Google Shape;355;p22"/>
          <p:cNvSpPr/>
          <p:nvPr/>
        </p:nvSpPr>
        <p:spPr>
          <a:xfrm>
            <a:off x="16082288" y="4280616"/>
            <a:ext cx="362626" cy="362626"/>
          </a:xfrm>
          <a:custGeom>
            <a:avLst/>
            <a:gdLst/>
            <a:ahLst/>
            <a:cxnLst/>
            <a:rect l="l" t="t" r="r" b="b"/>
            <a:pathLst>
              <a:path w="362626" h="362626" extrusionOk="0">
                <a:moveTo>
                  <a:pt x="0" y="0"/>
                </a:moveTo>
                <a:lnTo>
                  <a:pt x="362626" y="0"/>
                </a:lnTo>
                <a:lnTo>
                  <a:pt x="362626" y="362626"/>
                </a:lnTo>
                <a:lnTo>
                  <a:pt x="0" y="3626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56" name="Google Shape;356;p22"/>
          <p:cNvSpPr/>
          <p:nvPr/>
        </p:nvSpPr>
        <p:spPr>
          <a:xfrm>
            <a:off x="12018288" y="5035359"/>
            <a:ext cx="362626" cy="362626"/>
          </a:xfrm>
          <a:custGeom>
            <a:avLst/>
            <a:gdLst/>
            <a:ahLst/>
            <a:cxnLst/>
            <a:rect l="l" t="t" r="r" b="b"/>
            <a:pathLst>
              <a:path w="362626" h="362626" extrusionOk="0">
                <a:moveTo>
                  <a:pt x="0" y="0"/>
                </a:moveTo>
                <a:lnTo>
                  <a:pt x="362626" y="0"/>
                </a:lnTo>
                <a:lnTo>
                  <a:pt x="362626" y="362626"/>
                </a:lnTo>
                <a:lnTo>
                  <a:pt x="0" y="3626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57" name="Google Shape;357;p22"/>
          <p:cNvSpPr/>
          <p:nvPr/>
        </p:nvSpPr>
        <p:spPr>
          <a:xfrm>
            <a:off x="16082288" y="5035359"/>
            <a:ext cx="362626" cy="362626"/>
          </a:xfrm>
          <a:custGeom>
            <a:avLst/>
            <a:gdLst/>
            <a:ahLst/>
            <a:cxnLst/>
            <a:rect l="l" t="t" r="r" b="b"/>
            <a:pathLst>
              <a:path w="362626" h="362626" extrusionOk="0">
                <a:moveTo>
                  <a:pt x="0" y="0"/>
                </a:moveTo>
                <a:lnTo>
                  <a:pt x="362626" y="0"/>
                </a:lnTo>
                <a:lnTo>
                  <a:pt x="362626" y="362626"/>
                </a:lnTo>
                <a:lnTo>
                  <a:pt x="0" y="3626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58" name="Google Shape;358;p22"/>
          <p:cNvSpPr/>
          <p:nvPr/>
        </p:nvSpPr>
        <p:spPr>
          <a:xfrm>
            <a:off x="12018288" y="5761074"/>
            <a:ext cx="362626" cy="362626"/>
          </a:xfrm>
          <a:custGeom>
            <a:avLst/>
            <a:gdLst/>
            <a:ahLst/>
            <a:cxnLst/>
            <a:rect l="l" t="t" r="r" b="b"/>
            <a:pathLst>
              <a:path w="362626" h="362626" extrusionOk="0">
                <a:moveTo>
                  <a:pt x="0" y="0"/>
                </a:moveTo>
                <a:lnTo>
                  <a:pt x="362626" y="0"/>
                </a:lnTo>
                <a:lnTo>
                  <a:pt x="362626" y="362626"/>
                </a:lnTo>
                <a:lnTo>
                  <a:pt x="0" y="3626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59" name="Google Shape;359;p22"/>
          <p:cNvSpPr/>
          <p:nvPr/>
        </p:nvSpPr>
        <p:spPr>
          <a:xfrm>
            <a:off x="16082288" y="5761074"/>
            <a:ext cx="362626" cy="362626"/>
          </a:xfrm>
          <a:custGeom>
            <a:avLst/>
            <a:gdLst/>
            <a:ahLst/>
            <a:cxnLst/>
            <a:rect l="l" t="t" r="r" b="b"/>
            <a:pathLst>
              <a:path w="362626" h="362626" extrusionOk="0">
                <a:moveTo>
                  <a:pt x="0" y="0"/>
                </a:moveTo>
                <a:lnTo>
                  <a:pt x="362626" y="0"/>
                </a:lnTo>
                <a:lnTo>
                  <a:pt x="362626" y="362626"/>
                </a:lnTo>
                <a:lnTo>
                  <a:pt x="0" y="3626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60" name="Google Shape;360;p22"/>
          <p:cNvSpPr/>
          <p:nvPr/>
        </p:nvSpPr>
        <p:spPr>
          <a:xfrm>
            <a:off x="12018288" y="6486789"/>
            <a:ext cx="362626" cy="362626"/>
          </a:xfrm>
          <a:custGeom>
            <a:avLst/>
            <a:gdLst/>
            <a:ahLst/>
            <a:cxnLst/>
            <a:rect l="l" t="t" r="r" b="b"/>
            <a:pathLst>
              <a:path w="362626" h="362626" extrusionOk="0">
                <a:moveTo>
                  <a:pt x="0" y="0"/>
                </a:moveTo>
                <a:lnTo>
                  <a:pt x="362626" y="0"/>
                </a:lnTo>
                <a:lnTo>
                  <a:pt x="362626" y="362626"/>
                </a:lnTo>
                <a:lnTo>
                  <a:pt x="0" y="3626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61" name="Google Shape;361;p22"/>
          <p:cNvSpPr/>
          <p:nvPr/>
        </p:nvSpPr>
        <p:spPr>
          <a:xfrm>
            <a:off x="16082288" y="6486789"/>
            <a:ext cx="362626" cy="362626"/>
          </a:xfrm>
          <a:custGeom>
            <a:avLst/>
            <a:gdLst/>
            <a:ahLst/>
            <a:cxnLst/>
            <a:rect l="l" t="t" r="r" b="b"/>
            <a:pathLst>
              <a:path w="362626" h="362626" extrusionOk="0">
                <a:moveTo>
                  <a:pt x="0" y="0"/>
                </a:moveTo>
                <a:lnTo>
                  <a:pt x="362626" y="0"/>
                </a:lnTo>
                <a:lnTo>
                  <a:pt x="362626" y="362626"/>
                </a:lnTo>
                <a:lnTo>
                  <a:pt x="0" y="3626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62" name="Google Shape;362;p22"/>
          <p:cNvSpPr/>
          <p:nvPr/>
        </p:nvSpPr>
        <p:spPr>
          <a:xfrm>
            <a:off x="16082288" y="7212504"/>
            <a:ext cx="362626" cy="362626"/>
          </a:xfrm>
          <a:custGeom>
            <a:avLst/>
            <a:gdLst/>
            <a:ahLst/>
            <a:cxnLst/>
            <a:rect l="l" t="t" r="r" b="b"/>
            <a:pathLst>
              <a:path w="362626" h="362626" extrusionOk="0">
                <a:moveTo>
                  <a:pt x="0" y="0"/>
                </a:moveTo>
                <a:lnTo>
                  <a:pt x="362626" y="0"/>
                </a:lnTo>
                <a:lnTo>
                  <a:pt x="362626" y="362626"/>
                </a:lnTo>
                <a:lnTo>
                  <a:pt x="0" y="3626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63" name="Google Shape;363;p22"/>
          <p:cNvSpPr/>
          <p:nvPr/>
        </p:nvSpPr>
        <p:spPr>
          <a:xfrm>
            <a:off x="16082288" y="7967247"/>
            <a:ext cx="362626" cy="362626"/>
          </a:xfrm>
          <a:custGeom>
            <a:avLst/>
            <a:gdLst/>
            <a:ahLst/>
            <a:cxnLst/>
            <a:rect l="l" t="t" r="r" b="b"/>
            <a:pathLst>
              <a:path w="362626" h="362626" extrusionOk="0">
                <a:moveTo>
                  <a:pt x="0" y="0"/>
                </a:moveTo>
                <a:lnTo>
                  <a:pt x="362626" y="0"/>
                </a:lnTo>
                <a:lnTo>
                  <a:pt x="362626" y="362626"/>
                </a:lnTo>
                <a:lnTo>
                  <a:pt x="0" y="3626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64" name="Google Shape;364;p22"/>
          <p:cNvSpPr/>
          <p:nvPr/>
        </p:nvSpPr>
        <p:spPr>
          <a:xfrm>
            <a:off x="16082288" y="8649418"/>
            <a:ext cx="362626" cy="362626"/>
          </a:xfrm>
          <a:custGeom>
            <a:avLst/>
            <a:gdLst/>
            <a:ahLst/>
            <a:cxnLst/>
            <a:rect l="l" t="t" r="r" b="b"/>
            <a:pathLst>
              <a:path w="362626" h="362626" extrusionOk="0">
                <a:moveTo>
                  <a:pt x="0" y="0"/>
                </a:moveTo>
                <a:lnTo>
                  <a:pt x="362626" y="0"/>
                </a:lnTo>
                <a:lnTo>
                  <a:pt x="362626" y="362626"/>
                </a:lnTo>
                <a:lnTo>
                  <a:pt x="0" y="3626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65" name="Google Shape;365;p22"/>
          <p:cNvSpPr/>
          <p:nvPr/>
        </p:nvSpPr>
        <p:spPr>
          <a:xfrm>
            <a:off x="16082288" y="9389647"/>
            <a:ext cx="362626" cy="362626"/>
          </a:xfrm>
          <a:custGeom>
            <a:avLst/>
            <a:gdLst/>
            <a:ahLst/>
            <a:cxnLst/>
            <a:rect l="l" t="t" r="r" b="b"/>
            <a:pathLst>
              <a:path w="362626" h="362626" extrusionOk="0">
                <a:moveTo>
                  <a:pt x="0" y="0"/>
                </a:moveTo>
                <a:lnTo>
                  <a:pt x="362626" y="0"/>
                </a:lnTo>
                <a:lnTo>
                  <a:pt x="362626" y="362626"/>
                </a:lnTo>
                <a:lnTo>
                  <a:pt x="0" y="3626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66" name="Google Shape;366;p22"/>
          <p:cNvSpPr txBox="1"/>
          <p:nvPr/>
        </p:nvSpPr>
        <p:spPr>
          <a:xfrm>
            <a:off x="1028700" y="346075"/>
            <a:ext cx="162306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03. </a:t>
            </a:r>
            <a:r>
              <a:rPr lang="en-US" sz="2400" b="0" i="0" u="none" strike="noStrike" cap="none" dirty="0" err="1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Waar</a:t>
            </a:r>
            <a:r>
              <a:rPr lang="en-US" sz="2400" b="0" i="0" u="none" strike="noStrike" cap="none" dirty="0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b="0" i="0" u="none" strike="noStrike" cap="none" dirty="0" err="1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maakt</a:t>
            </a:r>
            <a:r>
              <a:rPr lang="en-US" sz="2400" b="0" i="0" u="none" strike="noStrike" cap="none" dirty="0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b="0" i="0" u="none" strike="noStrike" cap="none" dirty="0" err="1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FlexiO</a:t>
            </a:r>
            <a:r>
              <a:rPr lang="en-US" sz="2400" b="0" i="0" u="none" strike="noStrike" cap="none" dirty="0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 het </a:t>
            </a:r>
            <a:r>
              <a:rPr lang="en-US" sz="2400" b="0" i="0" u="none" strike="noStrike" cap="none" dirty="0" err="1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verschil</a:t>
            </a:r>
            <a:r>
              <a:rPr lang="en-US" sz="2400" dirty="0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: </a:t>
            </a:r>
            <a:r>
              <a:rPr lang="en-US" sz="2400" dirty="0" err="1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vergelijking</a:t>
            </a:r>
            <a:endParaRPr sz="2400" b="0" i="0" u="none" strike="noStrike" cap="none" dirty="0">
              <a:solidFill>
                <a:srgbClr val="83AEAE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67" name="Google Shape;367;p22"/>
          <p:cNvSpPr/>
          <p:nvPr/>
        </p:nvSpPr>
        <p:spPr>
          <a:xfrm>
            <a:off x="8037308" y="4281587"/>
            <a:ext cx="362626" cy="362626"/>
          </a:xfrm>
          <a:custGeom>
            <a:avLst/>
            <a:gdLst/>
            <a:ahLst/>
            <a:cxnLst/>
            <a:rect l="l" t="t" r="r" b="b"/>
            <a:pathLst>
              <a:path w="362626" h="362626" extrusionOk="0">
                <a:moveTo>
                  <a:pt x="0" y="0"/>
                </a:moveTo>
                <a:lnTo>
                  <a:pt x="362626" y="0"/>
                </a:lnTo>
                <a:lnTo>
                  <a:pt x="362626" y="362626"/>
                </a:lnTo>
                <a:lnTo>
                  <a:pt x="0" y="3626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0"/>
            </a:blip>
            <a:stretch>
              <a:fillRect/>
            </a:stretch>
          </a:blipFill>
          <a:ln>
            <a:noFill/>
          </a:ln>
        </p:spPr>
      </p:sp>
      <p:sp>
        <p:nvSpPr>
          <p:cNvPr id="368" name="Google Shape;368;p22"/>
          <p:cNvSpPr/>
          <p:nvPr/>
        </p:nvSpPr>
        <p:spPr>
          <a:xfrm>
            <a:off x="8036869" y="9368639"/>
            <a:ext cx="362626" cy="362626"/>
          </a:xfrm>
          <a:custGeom>
            <a:avLst/>
            <a:gdLst/>
            <a:ahLst/>
            <a:cxnLst/>
            <a:rect l="l" t="t" r="r" b="b"/>
            <a:pathLst>
              <a:path w="362626" h="362626" extrusionOk="0">
                <a:moveTo>
                  <a:pt x="0" y="0"/>
                </a:moveTo>
                <a:lnTo>
                  <a:pt x="362626" y="0"/>
                </a:lnTo>
                <a:lnTo>
                  <a:pt x="362626" y="362626"/>
                </a:lnTo>
                <a:lnTo>
                  <a:pt x="0" y="3626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" name="Google Shape;322;p22">
            <a:extLst>
              <a:ext uri="{FF2B5EF4-FFF2-40B4-BE49-F238E27FC236}">
                <a16:creationId xmlns:a16="http://schemas.microsoft.com/office/drawing/2014/main" id="{48961393-ABF0-BEF1-56BF-30974CC8360F}"/>
              </a:ext>
            </a:extLst>
          </p:cNvPr>
          <p:cNvSpPr/>
          <p:nvPr/>
        </p:nvSpPr>
        <p:spPr>
          <a:xfrm>
            <a:off x="12012408" y="2063170"/>
            <a:ext cx="362626" cy="362626"/>
          </a:xfrm>
          <a:custGeom>
            <a:avLst/>
            <a:gdLst/>
            <a:ahLst/>
            <a:cxnLst/>
            <a:rect l="l" t="t" r="r" b="b"/>
            <a:pathLst>
              <a:path w="362626" h="362626" extrusionOk="0">
                <a:moveTo>
                  <a:pt x="0" y="0"/>
                </a:moveTo>
                <a:lnTo>
                  <a:pt x="362626" y="0"/>
                </a:lnTo>
                <a:lnTo>
                  <a:pt x="362626" y="362626"/>
                </a:lnTo>
                <a:lnTo>
                  <a:pt x="0" y="3626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" name="Google Shape;322;p22">
            <a:extLst>
              <a:ext uri="{FF2B5EF4-FFF2-40B4-BE49-F238E27FC236}">
                <a16:creationId xmlns:a16="http://schemas.microsoft.com/office/drawing/2014/main" id="{CC698C9F-2BBF-8CE6-584D-141571FD6E10}"/>
              </a:ext>
            </a:extLst>
          </p:cNvPr>
          <p:cNvSpPr/>
          <p:nvPr/>
        </p:nvSpPr>
        <p:spPr>
          <a:xfrm>
            <a:off x="16076408" y="2063170"/>
            <a:ext cx="362626" cy="362626"/>
          </a:xfrm>
          <a:custGeom>
            <a:avLst/>
            <a:gdLst/>
            <a:ahLst/>
            <a:cxnLst/>
            <a:rect l="l" t="t" r="r" b="b"/>
            <a:pathLst>
              <a:path w="362626" h="362626" extrusionOk="0">
                <a:moveTo>
                  <a:pt x="0" y="0"/>
                </a:moveTo>
                <a:lnTo>
                  <a:pt x="362626" y="0"/>
                </a:lnTo>
                <a:lnTo>
                  <a:pt x="362626" y="362626"/>
                </a:lnTo>
                <a:lnTo>
                  <a:pt x="0" y="3626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4" name="Google Shape;306;p22">
            <a:extLst>
              <a:ext uri="{FF2B5EF4-FFF2-40B4-BE49-F238E27FC236}">
                <a16:creationId xmlns:a16="http://schemas.microsoft.com/office/drawing/2014/main" id="{9723C96B-6817-E2D2-D442-A183E855F85B}"/>
              </a:ext>
            </a:extLst>
          </p:cNvPr>
          <p:cNvGrpSpPr/>
          <p:nvPr/>
        </p:nvGrpSpPr>
        <p:grpSpPr>
          <a:xfrm>
            <a:off x="10244915" y="931615"/>
            <a:ext cx="3897840" cy="879887"/>
            <a:chOff x="7272987" y="2847141"/>
            <a:chExt cx="3897840" cy="879887"/>
          </a:xfrm>
        </p:grpSpPr>
        <p:sp>
          <p:nvSpPr>
            <p:cNvPr id="5" name="Google Shape;307;p22">
              <a:extLst>
                <a:ext uri="{FF2B5EF4-FFF2-40B4-BE49-F238E27FC236}">
                  <a16:creationId xmlns:a16="http://schemas.microsoft.com/office/drawing/2014/main" id="{2A48A455-8931-180F-52E0-8935062926D5}"/>
                </a:ext>
              </a:extLst>
            </p:cNvPr>
            <p:cNvSpPr/>
            <p:nvPr/>
          </p:nvSpPr>
          <p:spPr>
            <a:xfrm>
              <a:off x="7272987" y="2847141"/>
              <a:ext cx="3897840" cy="879887"/>
            </a:xfrm>
            <a:custGeom>
              <a:avLst/>
              <a:gdLst/>
              <a:ahLst/>
              <a:cxnLst/>
              <a:rect l="l" t="t" r="r" b="b"/>
              <a:pathLst>
                <a:path w="3411676" h="660400" extrusionOk="0">
                  <a:moveTo>
                    <a:pt x="328721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87216" y="0"/>
                  </a:lnTo>
                  <a:cubicBezTo>
                    <a:pt x="3355796" y="0"/>
                    <a:pt x="3411676" y="55880"/>
                    <a:pt x="3411676" y="124460"/>
                  </a:cubicBezTo>
                  <a:lnTo>
                    <a:pt x="3411676" y="535940"/>
                  </a:lnTo>
                  <a:cubicBezTo>
                    <a:pt x="3411676" y="604520"/>
                    <a:pt x="3355796" y="660400"/>
                    <a:pt x="3287216" y="660400"/>
                  </a:cubicBezTo>
                  <a:close/>
                </a:path>
              </a:pathLst>
            </a:custGeom>
            <a:solidFill>
              <a:srgbClr val="AFD1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308;p22">
              <a:extLst>
                <a:ext uri="{FF2B5EF4-FFF2-40B4-BE49-F238E27FC236}">
                  <a16:creationId xmlns:a16="http://schemas.microsoft.com/office/drawing/2014/main" id="{C26DD3CA-C171-D04E-14DF-D4353484D713}"/>
                </a:ext>
              </a:extLst>
            </p:cNvPr>
            <p:cNvSpPr txBox="1"/>
            <p:nvPr/>
          </p:nvSpPr>
          <p:spPr>
            <a:xfrm>
              <a:off x="7341843" y="3084144"/>
              <a:ext cx="3759900" cy="4247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40"/>
                <a:buFont typeface="Arial"/>
                <a:buNone/>
              </a:pPr>
              <a:r>
                <a:rPr lang="en-US" sz="2300" b="0" i="0" u="none" strike="noStrike" cap="none" dirty="0" err="1">
                  <a:solidFill>
                    <a:srgbClr val="0D4444"/>
                  </a:solidFill>
                  <a:latin typeface="Inter"/>
                  <a:ea typeface="Inter"/>
                  <a:cs typeface="Inter"/>
                  <a:sym typeface="Inter"/>
                </a:rPr>
                <a:t>FlexiO</a:t>
              </a:r>
              <a:r>
                <a:rPr lang="en-US" sz="2300" b="0" i="0" u="none" strike="noStrike" cap="none" dirty="0">
                  <a:solidFill>
                    <a:srgbClr val="0D4444"/>
                  </a:solidFill>
                  <a:latin typeface="Inter"/>
                  <a:ea typeface="Inter"/>
                  <a:cs typeface="Inter"/>
                  <a:sym typeface="Inter"/>
                </a:rPr>
                <a:t> EMS+</a:t>
              </a:r>
              <a:endParaRPr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" name="Google Shape;306;p22">
            <a:extLst>
              <a:ext uri="{FF2B5EF4-FFF2-40B4-BE49-F238E27FC236}">
                <a16:creationId xmlns:a16="http://schemas.microsoft.com/office/drawing/2014/main" id="{B6DA216B-9655-CF43-4309-A03A8AA4FC99}"/>
              </a:ext>
            </a:extLst>
          </p:cNvPr>
          <p:cNvGrpSpPr/>
          <p:nvPr/>
        </p:nvGrpSpPr>
        <p:grpSpPr>
          <a:xfrm>
            <a:off x="14313333" y="931615"/>
            <a:ext cx="3897840" cy="883052"/>
            <a:chOff x="7272987" y="2847141"/>
            <a:chExt cx="3897840" cy="883052"/>
          </a:xfrm>
        </p:grpSpPr>
        <p:sp>
          <p:nvSpPr>
            <p:cNvPr id="8" name="Google Shape;307;p22">
              <a:extLst>
                <a:ext uri="{FF2B5EF4-FFF2-40B4-BE49-F238E27FC236}">
                  <a16:creationId xmlns:a16="http://schemas.microsoft.com/office/drawing/2014/main" id="{51A1BB00-53F2-D071-3E61-BD5B17A38836}"/>
                </a:ext>
              </a:extLst>
            </p:cNvPr>
            <p:cNvSpPr/>
            <p:nvPr/>
          </p:nvSpPr>
          <p:spPr>
            <a:xfrm>
              <a:off x="7272987" y="2847141"/>
              <a:ext cx="3897840" cy="879887"/>
            </a:xfrm>
            <a:custGeom>
              <a:avLst/>
              <a:gdLst/>
              <a:ahLst/>
              <a:cxnLst/>
              <a:rect l="l" t="t" r="r" b="b"/>
              <a:pathLst>
                <a:path w="3411676" h="660400" extrusionOk="0">
                  <a:moveTo>
                    <a:pt x="328721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87216" y="0"/>
                  </a:lnTo>
                  <a:cubicBezTo>
                    <a:pt x="3355796" y="0"/>
                    <a:pt x="3411676" y="55880"/>
                    <a:pt x="3411676" y="124460"/>
                  </a:cubicBezTo>
                  <a:lnTo>
                    <a:pt x="3411676" y="535940"/>
                  </a:lnTo>
                  <a:cubicBezTo>
                    <a:pt x="3411676" y="604520"/>
                    <a:pt x="3355796" y="660400"/>
                    <a:pt x="3287216" y="660400"/>
                  </a:cubicBezTo>
                  <a:close/>
                </a:path>
              </a:pathLst>
            </a:custGeom>
            <a:solidFill>
              <a:srgbClr val="AFD1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308;p22">
              <a:extLst>
                <a:ext uri="{FF2B5EF4-FFF2-40B4-BE49-F238E27FC236}">
                  <a16:creationId xmlns:a16="http://schemas.microsoft.com/office/drawing/2014/main" id="{31F809FF-B53E-A927-5EE2-3FD41650144D}"/>
                </a:ext>
              </a:extLst>
            </p:cNvPr>
            <p:cNvSpPr txBox="1"/>
            <p:nvPr/>
          </p:nvSpPr>
          <p:spPr>
            <a:xfrm>
              <a:off x="7342366" y="2880730"/>
              <a:ext cx="3759900" cy="8494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40"/>
                <a:buFont typeface="Arial"/>
                <a:buNone/>
              </a:pPr>
              <a:r>
                <a:rPr lang="en-US" sz="2300" b="0" i="0" u="none" strike="noStrike" cap="none" dirty="0" err="1">
                  <a:solidFill>
                    <a:srgbClr val="0D4444"/>
                  </a:solidFill>
                  <a:latin typeface="Inter"/>
                  <a:ea typeface="Inter"/>
                  <a:cs typeface="Inter"/>
                  <a:sym typeface="Inter"/>
                </a:rPr>
                <a:t>FlexiO</a:t>
              </a:r>
              <a:r>
                <a:rPr lang="en-US" sz="2300" b="0" i="0" u="none" strike="noStrike" cap="none" dirty="0">
                  <a:solidFill>
                    <a:srgbClr val="0D4444"/>
                  </a:solidFill>
                  <a:latin typeface="Inter"/>
                  <a:ea typeface="Inter"/>
                  <a:cs typeface="Inter"/>
                  <a:sym typeface="Inter"/>
                </a:rPr>
                <a:t> EMS+</a:t>
              </a:r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40"/>
                <a:buFont typeface="Arial"/>
                <a:buNone/>
              </a:pPr>
              <a:r>
                <a:rPr lang="en-US" sz="2300" dirty="0">
                  <a:solidFill>
                    <a:srgbClr val="0D4444"/>
                  </a:solidFill>
                  <a:latin typeface="Inter"/>
                  <a:ea typeface="Inter"/>
                  <a:sym typeface="Inter"/>
                </a:rPr>
                <a:t>met </a:t>
              </a:r>
              <a:r>
                <a:rPr lang="en-US" sz="2300" dirty="0" err="1">
                  <a:solidFill>
                    <a:srgbClr val="0D4444"/>
                  </a:solidFill>
                  <a:latin typeface="Inter"/>
                  <a:ea typeface="Inter"/>
                  <a:sym typeface="Inter"/>
                </a:rPr>
                <a:t>ePOWR</a:t>
              </a:r>
              <a:r>
                <a:rPr lang="en-US" sz="2300" dirty="0">
                  <a:solidFill>
                    <a:srgbClr val="0D4444"/>
                  </a:solidFill>
                  <a:latin typeface="Inter"/>
                  <a:ea typeface="Inter"/>
                  <a:sym typeface="Inter"/>
                </a:rPr>
                <a:t> </a:t>
              </a:r>
              <a:r>
                <a:rPr lang="en-US" sz="2300" dirty="0" err="1">
                  <a:solidFill>
                    <a:srgbClr val="0D4444"/>
                  </a:solidFill>
                  <a:latin typeface="Inter"/>
                  <a:ea typeface="Inter"/>
                  <a:sym typeface="Inter"/>
                </a:rPr>
                <a:t>tarief</a:t>
              </a:r>
              <a:endParaRPr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3"/>
          <p:cNvSpPr txBox="1"/>
          <p:nvPr/>
        </p:nvSpPr>
        <p:spPr>
          <a:xfrm>
            <a:off x="1028700" y="346075"/>
            <a:ext cx="162306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03. </a:t>
            </a:r>
            <a:r>
              <a:rPr lang="en-US" sz="2400" b="0" i="0" u="none" strike="noStrike" cap="none" dirty="0" err="1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Waar</a:t>
            </a:r>
            <a:r>
              <a:rPr lang="en-US" sz="2400" b="0" i="0" u="none" strike="noStrike" cap="none" dirty="0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b="0" i="0" u="none" strike="noStrike" cap="none" dirty="0" err="1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maakt</a:t>
            </a:r>
            <a:r>
              <a:rPr lang="en-US" sz="2400" b="0" i="0" u="none" strike="noStrike" cap="none" dirty="0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b="0" i="0" u="none" strike="noStrike" cap="none" dirty="0" err="1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FlexiO</a:t>
            </a:r>
            <a:r>
              <a:rPr lang="en-US" sz="2400" b="0" i="0" u="none" strike="noStrike" cap="none" dirty="0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 het </a:t>
            </a:r>
            <a:r>
              <a:rPr lang="en-US" sz="2400" b="0" i="0" u="none" strike="noStrike" cap="none" dirty="0" err="1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verschil</a:t>
            </a:r>
            <a:r>
              <a:rPr lang="en-US" sz="2400" b="0" i="0" u="none" strike="noStrike" cap="none" dirty="0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:</a:t>
            </a:r>
            <a:r>
              <a:rPr lang="en-US" sz="2400" dirty="0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b="0" i="0" u="none" strike="noStrike" cap="none" dirty="0" err="1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ePOWR</a:t>
            </a:r>
            <a:r>
              <a:rPr lang="en-US" sz="2400" b="0" i="0" u="none" strike="noStrike" cap="none" dirty="0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b="0" i="0" u="none" strike="noStrike" cap="none" dirty="0" err="1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tarief</a:t>
            </a:r>
            <a:endParaRPr sz="2400" b="0" i="0" u="none" strike="noStrike" cap="none" dirty="0">
              <a:solidFill>
                <a:srgbClr val="83AEAE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374" name="Google Shape;374;p23" descr="A screenshot of a computer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8706" y="1274473"/>
            <a:ext cx="8725294" cy="63691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7" name="Google Shape;377;p23"/>
          <p:cNvCxnSpPr/>
          <p:nvPr/>
        </p:nvCxnSpPr>
        <p:spPr>
          <a:xfrm>
            <a:off x="1028700" y="9258300"/>
            <a:ext cx="162306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78" name="Google Shape;378;p23"/>
          <p:cNvSpPr/>
          <p:nvPr/>
        </p:nvSpPr>
        <p:spPr>
          <a:xfrm>
            <a:off x="15766286" y="9433076"/>
            <a:ext cx="1493014" cy="344679"/>
          </a:xfrm>
          <a:custGeom>
            <a:avLst/>
            <a:gdLst/>
            <a:ahLst/>
            <a:cxnLst/>
            <a:rect l="l" t="t" r="r" b="b"/>
            <a:pathLst>
              <a:path w="1493014" h="344679" extrusionOk="0">
                <a:moveTo>
                  <a:pt x="0" y="0"/>
                </a:moveTo>
                <a:lnTo>
                  <a:pt x="1493014" y="0"/>
                </a:lnTo>
                <a:lnTo>
                  <a:pt x="1493014" y="344679"/>
                </a:lnTo>
                <a:lnTo>
                  <a:pt x="0" y="344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4527DCA-29F3-447C-CB97-FF7AE49A5977}"/>
              </a:ext>
            </a:extLst>
          </p:cNvPr>
          <p:cNvSpPr txBox="1"/>
          <p:nvPr/>
        </p:nvSpPr>
        <p:spPr>
          <a:xfrm>
            <a:off x="12313491" y="6403243"/>
            <a:ext cx="29470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dirty="0">
                <a:hlinkClick r:id="rId5"/>
              </a:rPr>
              <a:t>LIFEPOWR </a:t>
            </a:r>
            <a:r>
              <a:rPr lang="nl-BE" u="sng" dirty="0" err="1">
                <a:hlinkClick r:id="rId5"/>
              </a:rPr>
              <a:t>b</a:t>
            </a:r>
            <a:r>
              <a:rPr lang="nl-BE" dirty="0" err="1">
                <a:hlinkClick r:id="rId5"/>
              </a:rPr>
              <a:t>y</a:t>
            </a:r>
            <a:r>
              <a:rPr lang="nl-BE" dirty="0">
                <a:hlinkClick r:id="rId5"/>
              </a:rPr>
              <a:t> </a:t>
            </a:r>
            <a:r>
              <a:rPr lang="nl-BE" dirty="0" err="1">
                <a:hlinkClick r:id="rId5"/>
              </a:rPr>
              <a:t>Trevion</a:t>
            </a:r>
            <a:r>
              <a:rPr lang="nl-BE" dirty="0">
                <a:hlinkClick r:id="rId5"/>
              </a:rPr>
              <a:t> - </a:t>
            </a:r>
            <a:r>
              <a:rPr lang="nl-BE" dirty="0" err="1">
                <a:hlinkClick r:id="rId5"/>
              </a:rPr>
              <a:t>Trevion</a:t>
            </a:r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3126BA4-F421-57BE-6622-E01E07EBA3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9601" y="1248037"/>
            <a:ext cx="8248710" cy="4714909"/>
          </a:xfrm>
          <a:prstGeom prst="rect">
            <a:avLst/>
          </a:prstGeom>
        </p:spPr>
      </p:pic>
      <p:sp>
        <p:nvSpPr>
          <p:cNvPr id="2" name="Google Shape;498;p16">
            <a:extLst>
              <a:ext uri="{FF2B5EF4-FFF2-40B4-BE49-F238E27FC236}">
                <a16:creationId xmlns:a16="http://schemas.microsoft.com/office/drawing/2014/main" id="{12D34EE4-0809-C521-BA30-C47E29295C51}"/>
              </a:ext>
            </a:extLst>
          </p:cNvPr>
          <p:cNvSpPr txBox="1"/>
          <p:nvPr/>
        </p:nvSpPr>
        <p:spPr>
          <a:xfrm>
            <a:off x="1028700" y="9472066"/>
            <a:ext cx="34719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1800" dirty="0">
                <a:latin typeface="Inter"/>
                <a:ea typeface="Inter"/>
                <a:cs typeface="Inter"/>
                <a:sym typeface="Inter"/>
              </a:rPr>
              <a:t>Webinar 09/12/2025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4" name="Google Shape;384;p24"/>
          <p:cNvCxnSpPr/>
          <p:nvPr/>
        </p:nvCxnSpPr>
        <p:spPr>
          <a:xfrm>
            <a:off x="1028700" y="9258300"/>
            <a:ext cx="162306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85" name="Google Shape;385;p24"/>
          <p:cNvSpPr/>
          <p:nvPr/>
        </p:nvSpPr>
        <p:spPr>
          <a:xfrm>
            <a:off x="15766286" y="9433076"/>
            <a:ext cx="1493014" cy="344679"/>
          </a:xfrm>
          <a:custGeom>
            <a:avLst/>
            <a:gdLst/>
            <a:ahLst/>
            <a:cxnLst/>
            <a:rect l="l" t="t" r="r" b="b"/>
            <a:pathLst>
              <a:path w="1493014" h="344679" extrusionOk="0">
                <a:moveTo>
                  <a:pt x="0" y="0"/>
                </a:moveTo>
                <a:lnTo>
                  <a:pt x="1493014" y="0"/>
                </a:lnTo>
                <a:lnTo>
                  <a:pt x="1493014" y="344679"/>
                </a:lnTo>
                <a:lnTo>
                  <a:pt x="0" y="344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cxnSp>
        <p:nvCxnSpPr>
          <p:cNvPr id="386" name="Google Shape;386;p24"/>
          <p:cNvCxnSpPr/>
          <p:nvPr/>
        </p:nvCxnSpPr>
        <p:spPr>
          <a:xfrm flipH="1">
            <a:off x="2350698" y="1406869"/>
            <a:ext cx="2228858" cy="12176"/>
          </a:xfrm>
          <a:prstGeom prst="straightConnector1">
            <a:avLst/>
          </a:prstGeom>
          <a:noFill/>
          <a:ln w="19050" cap="flat" cmpd="sng">
            <a:solidFill>
              <a:srgbClr val="E8F1F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87" name="Google Shape;387;p24"/>
          <p:cNvCxnSpPr/>
          <p:nvPr/>
        </p:nvCxnSpPr>
        <p:spPr>
          <a:xfrm>
            <a:off x="2307431" y="1406870"/>
            <a:ext cx="0" cy="825553"/>
          </a:xfrm>
          <a:prstGeom prst="straightConnector1">
            <a:avLst/>
          </a:prstGeom>
          <a:noFill/>
          <a:ln w="19050" cap="flat" cmpd="sng">
            <a:solidFill>
              <a:srgbClr val="E8F1F1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388" name="Google Shape;388;p24"/>
          <p:cNvGrpSpPr/>
          <p:nvPr/>
        </p:nvGrpSpPr>
        <p:grpSpPr>
          <a:xfrm>
            <a:off x="432474" y="3802747"/>
            <a:ext cx="9755150" cy="4880529"/>
            <a:chOff x="843492" y="823865"/>
            <a:chExt cx="7708333" cy="3922033"/>
          </a:xfrm>
        </p:grpSpPr>
        <p:pic>
          <p:nvPicPr>
            <p:cNvPr id="389" name="Google Shape;389;p2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43492" y="1926447"/>
              <a:ext cx="3321416" cy="20179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0" name="Google Shape;390;p2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375440" y="823865"/>
              <a:ext cx="4176385" cy="21636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1" name="Google Shape;391;p2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965714" y="2255002"/>
              <a:ext cx="1227684" cy="24908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2" name="Google Shape;392;p24"/>
            <p:cNvPicPr preferRelativeResize="0"/>
            <p:nvPr/>
          </p:nvPicPr>
          <p:blipFill rotWithShape="1">
            <a:blip r:embed="rId7">
              <a:alphaModFix/>
            </a:blip>
            <a:srcRect t="9824" b="5571"/>
            <a:stretch/>
          </p:blipFill>
          <p:spPr>
            <a:xfrm>
              <a:off x="4061045" y="2443843"/>
              <a:ext cx="1054569" cy="199046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3" name="Google Shape;393;p24" title="flexbox.3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796285" y="6507119"/>
            <a:ext cx="5491715" cy="3668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2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13147" y="1500971"/>
            <a:ext cx="1991922" cy="3817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2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723309" y="1500971"/>
            <a:ext cx="1994845" cy="3817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2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819910" y="6399371"/>
            <a:ext cx="2586298" cy="494404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24"/>
          <p:cNvSpPr txBox="1"/>
          <p:nvPr/>
        </p:nvSpPr>
        <p:spPr>
          <a:xfrm>
            <a:off x="1028700" y="346075"/>
            <a:ext cx="162306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03. </a:t>
            </a:r>
            <a:r>
              <a:rPr lang="en-US" sz="2400" b="0" i="0" u="none" strike="noStrike" cap="none" dirty="0" err="1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Waar</a:t>
            </a:r>
            <a:r>
              <a:rPr lang="en-US" sz="2400" b="0" i="0" u="none" strike="noStrike" cap="none" dirty="0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b="0" i="0" u="none" strike="noStrike" cap="none" dirty="0" err="1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maakt</a:t>
            </a:r>
            <a:r>
              <a:rPr lang="en-US" sz="2400" b="0" i="0" u="none" strike="noStrike" cap="none" dirty="0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00" b="0" i="0" u="none" strike="noStrike" cap="none" dirty="0" err="1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FlexiO</a:t>
            </a:r>
            <a:r>
              <a:rPr lang="en-US" sz="2400" b="0" i="0" u="none" strike="noStrike" cap="none" dirty="0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 het </a:t>
            </a:r>
            <a:r>
              <a:rPr lang="en-US" sz="2400" b="0" i="0" u="none" strike="noStrike" cap="none" dirty="0" err="1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verschil</a:t>
            </a:r>
            <a:r>
              <a:rPr lang="en-US" sz="2400" dirty="0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: </a:t>
            </a:r>
            <a:r>
              <a:rPr lang="en-US" sz="2400" b="0" i="0" u="none" strike="noStrike" cap="none" dirty="0" err="1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Cijfers</a:t>
            </a:r>
            <a:endParaRPr sz="2400" b="0" i="0" u="none" strike="noStrike" cap="none" dirty="0">
              <a:solidFill>
                <a:srgbClr val="83AEAE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98" name="Google Shape;398;p24"/>
          <p:cNvSpPr/>
          <p:nvPr/>
        </p:nvSpPr>
        <p:spPr>
          <a:xfrm>
            <a:off x="11604796" y="6104192"/>
            <a:ext cx="5727700" cy="88488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24"/>
          <p:cNvSpPr txBox="1"/>
          <p:nvPr/>
        </p:nvSpPr>
        <p:spPr>
          <a:xfrm>
            <a:off x="11815361" y="2696770"/>
            <a:ext cx="5651698" cy="4552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953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9091"/>
              </a:buClr>
              <a:buSzPts val="1200"/>
              <a:buFont typeface="Arial"/>
              <a:buChar char="•"/>
            </a:pPr>
            <a:r>
              <a:rPr lang="en-US" sz="2100" b="0" i="0" u="none" strike="noStrike" cap="none" dirty="0" err="1">
                <a:solidFill>
                  <a:srgbClr val="101C1C"/>
                </a:solidFill>
                <a:latin typeface="Inter"/>
                <a:ea typeface="Inter"/>
                <a:cs typeface="Inter"/>
                <a:sym typeface="Inter"/>
              </a:rPr>
              <a:t>Dienstverlening</a:t>
            </a:r>
            <a:r>
              <a:rPr lang="en-US" sz="2100" b="0" i="0" u="none" strike="noStrike" cap="none" dirty="0">
                <a:solidFill>
                  <a:srgbClr val="101C1C"/>
                </a:solidFill>
                <a:latin typeface="Inter"/>
                <a:ea typeface="Inter"/>
                <a:cs typeface="Inter"/>
                <a:sym typeface="Inter"/>
              </a:rPr>
              <a:t> van LIFEPOWR</a:t>
            </a:r>
            <a:endParaRPr sz="2100" b="0" i="0" u="none" strike="noStrike" cap="none" dirty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953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9091"/>
              </a:buClr>
              <a:buSzPts val="2100"/>
              <a:buFont typeface="Arial"/>
              <a:buChar char="•"/>
            </a:pPr>
            <a:r>
              <a:rPr lang="en-US" sz="2100" b="0" i="0" u="none" strike="noStrike" cap="none" dirty="0">
                <a:solidFill>
                  <a:srgbClr val="101C1C"/>
                </a:solidFill>
                <a:latin typeface="Inter"/>
                <a:ea typeface="Inter"/>
                <a:cs typeface="Inter"/>
                <a:sym typeface="Inter"/>
              </a:rPr>
              <a:t>Gratis </a:t>
            </a:r>
            <a:r>
              <a:rPr lang="en-US" sz="2100" b="0" i="0" u="none" strike="noStrike" cap="none" dirty="0" err="1">
                <a:solidFill>
                  <a:srgbClr val="101C1C"/>
                </a:solidFill>
                <a:latin typeface="Inter"/>
                <a:ea typeface="Inter"/>
                <a:cs typeface="Inter"/>
                <a:sym typeface="Inter"/>
              </a:rPr>
              <a:t>bestaat</a:t>
            </a:r>
            <a:r>
              <a:rPr lang="en-US" sz="2100" b="0" i="0" u="none" strike="noStrike" cap="none" dirty="0">
                <a:solidFill>
                  <a:srgbClr val="101C1C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100" b="0" i="0" u="none" strike="noStrike" cap="none" dirty="0" err="1">
                <a:solidFill>
                  <a:srgbClr val="101C1C"/>
                </a:solidFill>
                <a:latin typeface="Inter"/>
                <a:ea typeface="Inter"/>
                <a:cs typeface="Inter"/>
                <a:sym typeface="Inter"/>
              </a:rPr>
              <a:t>niet</a:t>
            </a:r>
            <a:endParaRPr sz="2100" b="0" i="0" u="none" strike="noStrike" cap="none" dirty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952500" marR="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9091"/>
              </a:buClr>
              <a:buSzPts val="1200"/>
              <a:buFont typeface="Arial"/>
              <a:buChar char="•"/>
            </a:pPr>
            <a:r>
              <a:rPr lang="en-US" sz="2100" b="0" i="0" u="none" strike="noStrike" cap="none" dirty="0" err="1">
                <a:solidFill>
                  <a:srgbClr val="101C1C"/>
                </a:solidFill>
                <a:latin typeface="Inter"/>
                <a:ea typeface="Inter"/>
                <a:cs typeface="Inter"/>
                <a:sym typeface="Inter"/>
              </a:rPr>
              <a:t>Batterij</a:t>
            </a:r>
            <a:r>
              <a:rPr lang="en-US" sz="2100" b="0" i="0" u="none" strike="noStrike" cap="none" dirty="0">
                <a:solidFill>
                  <a:srgbClr val="101C1C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100" b="0" i="0" u="none" strike="noStrike" cap="none" dirty="0" err="1">
                <a:solidFill>
                  <a:srgbClr val="101C1C"/>
                </a:solidFill>
                <a:latin typeface="Inter"/>
                <a:ea typeface="Inter"/>
                <a:cs typeface="Inter"/>
                <a:sym typeface="Inter"/>
              </a:rPr>
              <a:t>sturing</a:t>
            </a:r>
            <a:r>
              <a:rPr lang="en-US" sz="2100" b="0" i="0" u="none" strike="noStrike" cap="none" dirty="0">
                <a:solidFill>
                  <a:srgbClr val="101C1C"/>
                </a:solidFill>
                <a:latin typeface="Inter"/>
                <a:ea typeface="Inter"/>
                <a:cs typeface="Inter"/>
                <a:sym typeface="Inter"/>
              </a:rPr>
              <a:t> @ 9,95€/</a:t>
            </a:r>
            <a:r>
              <a:rPr lang="en-US" sz="2100" b="0" i="0" u="none" strike="noStrike" cap="none" dirty="0" err="1">
                <a:solidFill>
                  <a:srgbClr val="101C1C"/>
                </a:solidFill>
                <a:latin typeface="Inter"/>
                <a:ea typeface="Inter"/>
                <a:cs typeface="Inter"/>
                <a:sym typeface="Inter"/>
              </a:rPr>
              <a:t>maand</a:t>
            </a:r>
            <a:endParaRPr sz="2100" b="0" i="0" u="none" strike="noStrike" cap="none" dirty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952500" marR="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9091"/>
              </a:buClr>
              <a:buSzPts val="1200"/>
              <a:buFont typeface="Arial"/>
              <a:buChar char="•"/>
            </a:pPr>
            <a:r>
              <a:rPr lang="en-US" sz="2100" b="0" i="0" u="none" strike="noStrike" cap="none" dirty="0">
                <a:solidFill>
                  <a:srgbClr val="101C1C"/>
                </a:solidFill>
                <a:latin typeface="Inter"/>
                <a:ea typeface="Inter"/>
                <a:cs typeface="Inter"/>
                <a:sym typeface="Inter"/>
              </a:rPr>
              <a:t>EV </a:t>
            </a:r>
            <a:r>
              <a:rPr lang="en-US" sz="2100" b="0" i="0" u="none" strike="noStrike" cap="none" dirty="0" err="1">
                <a:solidFill>
                  <a:srgbClr val="101C1C"/>
                </a:solidFill>
                <a:latin typeface="Inter"/>
                <a:ea typeface="Inter"/>
                <a:cs typeface="Inter"/>
                <a:sym typeface="Inter"/>
              </a:rPr>
              <a:t>sturing</a:t>
            </a:r>
            <a:r>
              <a:rPr lang="en-US" sz="2100" b="0" i="0" u="none" strike="noStrike" cap="none" dirty="0">
                <a:solidFill>
                  <a:srgbClr val="101C1C"/>
                </a:solidFill>
                <a:latin typeface="Inter"/>
                <a:ea typeface="Inter"/>
                <a:cs typeface="Inter"/>
                <a:sym typeface="Inter"/>
              </a:rPr>
              <a:t> @ 4,95€/</a:t>
            </a:r>
            <a:r>
              <a:rPr lang="en-US" sz="2100" b="0" i="0" u="none" strike="noStrike" cap="none" dirty="0" err="1">
                <a:solidFill>
                  <a:srgbClr val="101C1C"/>
                </a:solidFill>
                <a:latin typeface="Inter"/>
                <a:ea typeface="Inter"/>
                <a:cs typeface="Inter"/>
                <a:sym typeface="Inter"/>
              </a:rPr>
              <a:t>maand</a:t>
            </a:r>
            <a:endParaRPr sz="2100" b="0" i="0" u="none" strike="noStrike" cap="none" dirty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952500" marR="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9091"/>
              </a:buClr>
              <a:buSzPts val="1200"/>
              <a:buFont typeface="Arial"/>
              <a:buChar char="•"/>
            </a:pPr>
            <a:r>
              <a:rPr lang="en-US" sz="2100" b="0" i="0" u="none" strike="noStrike" cap="none" dirty="0" err="1">
                <a:solidFill>
                  <a:srgbClr val="101C1C"/>
                </a:solidFill>
                <a:latin typeface="Inter"/>
                <a:ea typeface="Inter"/>
                <a:cs typeface="Inter"/>
                <a:sym typeface="Inter"/>
              </a:rPr>
              <a:t>Beide</a:t>
            </a:r>
            <a:r>
              <a:rPr lang="en-US" sz="2100" b="0" i="0" u="none" strike="noStrike" cap="none" dirty="0">
                <a:solidFill>
                  <a:srgbClr val="101C1C"/>
                </a:solidFill>
                <a:latin typeface="Inter"/>
                <a:ea typeface="Inter"/>
                <a:cs typeface="Inter"/>
                <a:sym typeface="Inter"/>
              </a:rPr>
              <a:t> @ 9,95€/</a:t>
            </a:r>
            <a:r>
              <a:rPr lang="en-US" sz="2100" b="0" i="0" u="none" strike="noStrike" cap="none" dirty="0" err="1">
                <a:solidFill>
                  <a:srgbClr val="101C1C"/>
                </a:solidFill>
                <a:latin typeface="Inter"/>
                <a:ea typeface="Inter"/>
                <a:cs typeface="Inter"/>
                <a:sym typeface="Inter"/>
              </a:rPr>
              <a:t>maand</a:t>
            </a:r>
            <a:endParaRPr sz="2100" b="0" i="0" u="none" strike="noStrike" cap="none" dirty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953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9091"/>
              </a:buClr>
              <a:buSzPts val="1200"/>
              <a:buFont typeface="Arial"/>
              <a:buChar char="•"/>
            </a:pPr>
            <a:r>
              <a:rPr lang="en-US" sz="2100" b="0" i="0" u="none" strike="noStrike" cap="none" dirty="0">
                <a:solidFill>
                  <a:srgbClr val="101C1C"/>
                </a:solidFill>
                <a:latin typeface="Inter"/>
                <a:ea typeface="Inter"/>
                <a:cs typeface="Inter"/>
                <a:sym typeface="Inter"/>
              </a:rPr>
              <a:t>5 </a:t>
            </a:r>
            <a:r>
              <a:rPr lang="en-US" sz="2100" b="0" i="0" u="none" strike="noStrike" cap="none" dirty="0" err="1">
                <a:solidFill>
                  <a:srgbClr val="101C1C"/>
                </a:solidFill>
                <a:latin typeface="Inter"/>
                <a:ea typeface="Inter"/>
                <a:cs typeface="Inter"/>
                <a:sym typeface="Inter"/>
              </a:rPr>
              <a:t>jaar</a:t>
            </a:r>
            <a:r>
              <a:rPr lang="en-US" sz="2100" b="0" i="0" u="none" strike="noStrike" cap="none" dirty="0">
                <a:solidFill>
                  <a:srgbClr val="101C1C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100" b="0" i="0" u="none" strike="noStrike" cap="none" dirty="0" err="1">
                <a:solidFill>
                  <a:srgbClr val="101C1C"/>
                </a:solidFill>
                <a:latin typeface="Inter"/>
                <a:ea typeface="Inter"/>
                <a:cs typeface="Inter"/>
                <a:sym typeface="Inter"/>
              </a:rPr>
              <a:t>garantie</a:t>
            </a:r>
            <a:r>
              <a:rPr lang="en-US" sz="2100" b="0" i="0" u="none" strike="noStrike" cap="none" dirty="0">
                <a:solidFill>
                  <a:srgbClr val="101C1C"/>
                </a:solidFill>
                <a:latin typeface="Inter"/>
                <a:ea typeface="Inter"/>
                <a:cs typeface="Inter"/>
                <a:sym typeface="Inter"/>
              </a:rPr>
              <a:t> op </a:t>
            </a:r>
            <a:r>
              <a:rPr lang="en-US" sz="2100" b="0" i="0" u="none" strike="noStrike" cap="none" dirty="0" err="1">
                <a:solidFill>
                  <a:srgbClr val="101C1C"/>
                </a:solidFill>
                <a:latin typeface="Inter"/>
                <a:ea typeface="Inter"/>
                <a:cs typeface="Inter"/>
                <a:sym typeface="Inter"/>
              </a:rPr>
              <a:t>FlexiObox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 dirty="0">
              <a:solidFill>
                <a:srgbClr val="101C1C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1" u="none" strike="noStrike" cap="none" dirty="0" err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Indien</a:t>
            </a:r>
            <a:r>
              <a:rPr lang="en-US" sz="1600" b="1" i="1" u="none" strike="noStrike" cap="none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je </a:t>
            </a:r>
            <a:r>
              <a:rPr lang="en-US" sz="1600" b="1" i="1" u="none" strike="noStrike" cap="none" dirty="0" err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kiest</a:t>
            </a:r>
            <a:r>
              <a:rPr lang="en-US" sz="1600" b="1" i="1" u="none" strike="noStrike" cap="none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b="1" i="1" u="none" strike="noStrike" cap="none" dirty="0" err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voor</a:t>
            </a:r>
            <a:r>
              <a:rPr lang="en-US" sz="1600" b="1" i="1" u="none" strike="noStrike" cap="none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het LIFEPOWR by Trevion </a:t>
            </a:r>
            <a:r>
              <a:rPr lang="en-US" sz="1600" b="1" i="1" u="none" strike="noStrike" cap="none" dirty="0" err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energietarief</a:t>
            </a:r>
            <a:r>
              <a:rPr lang="en-US" sz="1600" b="1" i="1" u="none" strike="noStrike" cap="none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lang="en-US" sz="1600" b="1" i="1" u="none" strike="noStrike" cap="none" dirty="0" err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betaal</a:t>
            </a:r>
            <a:r>
              <a:rPr lang="en-US" sz="1600" b="1" i="1" u="none" strike="noStrike" cap="none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je  2 </a:t>
            </a:r>
            <a:r>
              <a:rPr lang="en-US" sz="1600" b="1" i="1" u="none" strike="noStrike" cap="none" dirty="0" err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jaar</a:t>
            </a:r>
            <a:r>
              <a:rPr lang="en-US" sz="1600" b="1" i="1" u="none" strike="noStrike" cap="none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lang </a:t>
            </a:r>
            <a:r>
              <a:rPr lang="en-US" sz="1600" b="1" i="1" u="none" strike="noStrike" cap="none" dirty="0" err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geen</a:t>
            </a:r>
            <a:r>
              <a:rPr lang="en-US" sz="1600" b="1" i="1" u="none" strike="noStrike" cap="none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abonnement!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E40145-10DB-E243-730B-4D8F099C763C}"/>
              </a:ext>
            </a:extLst>
          </p:cNvPr>
          <p:cNvSpPr txBox="1"/>
          <p:nvPr/>
        </p:nvSpPr>
        <p:spPr>
          <a:xfrm>
            <a:off x="800447" y="8885174"/>
            <a:ext cx="11643345" cy="377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9091"/>
              </a:buClr>
              <a:buSzPts val="1200"/>
            </a:pPr>
            <a:r>
              <a:rPr lang="en-US" sz="1400" b="0" i="0" u="none" strike="noStrike" cap="none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Gemiddelde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cijfers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dirty="0" err="1">
                <a:latin typeface="Inter"/>
                <a:ea typeface="Inter"/>
                <a:cs typeface="Inter"/>
                <a:sym typeface="Inter"/>
              </a:rPr>
              <a:t>voor</a:t>
            </a:r>
            <a:r>
              <a:rPr lang="en-US" dirty="0"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dirty="0" err="1">
                <a:latin typeface="Inter"/>
                <a:ea typeface="Inter"/>
                <a:cs typeface="Inter"/>
                <a:sym typeface="Inter"/>
              </a:rPr>
              <a:t>een</a:t>
            </a:r>
            <a:r>
              <a:rPr lang="en-US" dirty="0"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dirty="0" err="1">
                <a:latin typeface="Inter"/>
                <a:ea typeface="Inter"/>
                <a:cs typeface="Inter"/>
                <a:sym typeface="Inter"/>
              </a:rPr>
              <a:t>standaard</a:t>
            </a:r>
            <a:r>
              <a:rPr lang="en-US" dirty="0"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dirty="0" err="1">
                <a:latin typeface="Inter"/>
                <a:ea typeface="Inter"/>
                <a:cs typeface="Inter"/>
                <a:sym typeface="Inter"/>
              </a:rPr>
              <a:t>installatie</a:t>
            </a:r>
            <a:r>
              <a:rPr lang="en-US" dirty="0"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dirty="0" err="1">
                <a:latin typeface="Inter"/>
                <a:ea typeface="Inter"/>
                <a:cs typeface="Inter"/>
                <a:sym typeface="Inter"/>
              </a:rPr>
              <a:t>en</a:t>
            </a:r>
            <a:r>
              <a:rPr lang="en-US" dirty="0"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dirty="0" err="1">
                <a:latin typeface="Inter"/>
                <a:ea typeface="Inter"/>
                <a:cs typeface="Inter"/>
                <a:sym typeface="Inter"/>
              </a:rPr>
              <a:t>gezinsverbruik</a:t>
            </a:r>
            <a:r>
              <a:rPr lang="en-US" dirty="0">
                <a:latin typeface="Inter"/>
                <a:ea typeface="Inter"/>
                <a:cs typeface="Inter"/>
                <a:sym typeface="Inter"/>
              </a:rPr>
              <a:t> – 5kVa </a:t>
            </a:r>
            <a:r>
              <a:rPr lang="en-US" dirty="0" err="1">
                <a:latin typeface="Inter"/>
                <a:ea typeface="Inter"/>
                <a:cs typeface="Inter"/>
                <a:sym typeface="Inter"/>
              </a:rPr>
              <a:t>omvormer</a:t>
            </a:r>
            <a:r>
              <a:rPr lang="en-US" dirty="0">
                <a:latin typeface="Inter"/>
                <a:ea typeface="Inter"/>
                <a:cs typeface="Inter"/>
                <a:sym typeface="Inter"/>
              </a:rPr>
              <a:t> / 10kWh </a:t>
            </a:r>
            <a:r>
              <a:rPr lang="en-US" dirty="0" err="1">
                <a:latin typeface="Inter"/>
                <a:ea typeface="Inter"/>
                <a:cs typeface="Inter"/>
                <a:sym typeface="Inter"/>
              </a:rPr>
              <a:t>batterij</a:t>
            </a:r>
            <a:r>
              <a:rPr lang="en-US" dirty="0">
                <a:latin typeface="Inter"/>
                <a:ea typeface="Inter"/>
                <a:cs typeface="Inter"/>
                <a:sym typeface="Inter"/>
              </a:rPr>
              <a:t> / 6kWp PV</a:t>
            </a:r>
            <a:endParaRPr lang="en-US" sz="1400" b="0" i="0" u="none" strike="noStrike" cap="none" dirty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" name="Google Shape;498;p16">
            <a:extLst>
              <a:ext uri="{FF2B5EF4-FFF2-40B4-BE49-F238E27FC236}">
                <a16:creationId xmlns:a16="http://schemas.microsoft.com/office/drawing/2014/main" id="{005DA66E-5C8A-5A96-5A8A-AB524FD5842C}"/>
              </a:ext>
            </a:extLst>
          </p:cNvPr>
          <p:cNvSpPr txBox="1"/>
          <p:nvPr/>
        </p:nvSpPr>
        <p:spPr>
          <a:xfrm>
            <a:off x="1028700" y="9472066"/>
            <a:ext cx="34719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1800" dirty="0">
                <a:latin typeface="Inter"/>
                <a:ea typeface="Inter"/>
                <a:cs typeface="Inter"/>
                <a:sym typeface="Inter"/>
              </a:rPr>
              <a:t>Webinar 09/12/2025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73"/>
          <p:cNvSpPr/>
          <p:nvPr/>
        </p:nvSpPr>
        <p:spPr>
          <a:xfrm>
            <a:off x="0" y="-1321934"/>
            <a:ext cx="18282627" cy="12926986"/>
          </a:xfrm>
          <a:custGeom>
            <a:avLst/>
            <a:gdLst/>
            <a:ahLst/>
            <a:cxnLst/>
            <a:rect l="l" t="t" r="r" b="b"/>
            <a:pathLst>
              <a:path w="14251812" h="10076942" extrusionOk="0">
                <a:moveTo>
                  <a:pt x="14251812" y="0"/>
                </a:moveTo>
                <a:lnTo>
                  <a:pt x="0" y="0"/>
                </a:lnTo>
                <a:lnTo>
                  <a:pt x="0" y="10076942"/>
                </a:lnTo>
                <a:lnTo>
                  <a:pt x="14251812" y="10076942"/>
                </a:lnTo>
                <a:lnTo>
                  <a:pt x="14251812" y="0"/>
                </a:lnTo>
                <a:close/>
              </a:path>
            </a:pathLst>
          </a:custGeom>
          <a:solidFill>
            <a:srgbClr val="386E70"/>
          </a:solidFill>
          <a:ln>
            <a:noFill/>
          </a:ln>
        </p:spPr>
      </p:sp>
      <p:sp>
        <p:nvSpPr>
          <p:cNvPr id="406" name="Google Shape;406;p73"/>
          <p:cNvSpPr txBox="1"/>
          <p:nvPr/>
        </p:nvSpPr>
        <p:spPr>
          <a:xfrm>
            <a:off x="-1941105" y="1543050"/>
            <a:ext cx="10843612" cy="8400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908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81"/>
              <a:buFont typeface="Arial"/>
              <a:buNone/>
            </a:pPr>
            <a:r>
              <a:rPr lang="en-US" sz="50081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04.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73"/>
          <p:cNvSpPr/>
          <p:nvPr/>
        </p:nvSpPr>
        <p:spPr>
          <a:xfrm>
            <a:off x="15673343" y="9597339"/>
            <a:ext cx="1585957" cy="366355"/>
          </a:xfrm>
          <a:custGeom>
            <a:avLst/>
            <a:gdLst/>
            <a:ahLst/>
            <a:cxnLst/>
            <a:rect l="l" t="t" r="r" b="b"/>
            <a:pathLst>
              <a:path w="1585957" h="366355" extrusionOk="0">
                <a:moveTo>
                  <a:pt x="0" y="0"/>
                </a:moveTo>
                <a:lnTo>
                  <a:pt x="1585957" y="0"/>
                </a:lnTo>
                <a:lnTo>
                  <a:pt x="1585957" y="366356"/>
                </a:lnTo>
                <a:lnTo>
                  <a:pt x="0" y="3663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08" name="Google Shape;408;p73"/>
          <p:cNvSpPr/>
          <p:nvPr/>
        </p:nvSpPr>
        <p:spPr>
          <a:xfrm>
            <a:off x="6854180" y="1272092"/>
            <a:ext cx="4096653" cy="7742815"/>
          </a:xfrm>
          <a:custGeom>
            <a:avLst/>
            <a:gdLst/>
            <a:ahLst/>
            <a:cxnLst/>
            <a:rect l="l" t="t" r="r" b="b"/>
            <a:pathLst>
              <a:path w="4096653" h="7742815" extrusionOk="0">
                <a:moveTo>
                  <a:pt x="0" y="0"/>
                </a:moveTo>
                <a:lnTo>
                  <a:pt x="4096653" y="0"/>
                </a:lnTo>
                <a:lnTo>
                  <a:pt x="4096653" y="7742816"/>
                </a:lnTo>
                <a:lnTo>
                  <a:pt x="0" y="77428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"/>
            </a:blip>
            <a:stretch>
              <a:fillRect/>
            </a:stretch>
          </a:blipFill>
          <a:ln>
            <a:noFill/>
          </a:ln>
        </p:spPr>
      </p:sp>
      <p:sp>
        <p:nvSpPr>
          <p:cNvPr id="409" name="Google Shape;409;p73"/>
          <p:cNvSpPr txBox="1"/>
          <p:nvPr/>
        </p:nvSpPr>
        <p:spPr>
          <a:xfrm>
            <a:off x="7750292" y="5474574"/>
            <a:ext cx="10532335" cy="2616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90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37"/>
              <a:buFont typeface="Arial"/>
              <a:buNone/>
            </a:pPr>
            <a:r>
              <a:rPr lang="en-US" sz="78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Voor en na de </a:t>
            </a:r>
            <a:r>
              <a:rPr lang="en-US" sz="7800" b="1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installatie</a:t>
            </a:r>
            <a:r>
              <a:rPr lang="en-US" sz="78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van FlexiO.</a:t>
            </a:r>
            <a:endParaRPr sz="7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4" name="Google Shape;414;p11"/>
          <p:cNvCxnSpPr/>
          <p:nvPr/>
        </p:nvCxnSpPr>
        <p:spPr>
          <a:xfrm>
            <a:off x="1028700" y="9258300"/>
            <a:ext cx="162306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5" name="Google Shape;415;p11"/>
          <p:cNvSpPr/>
          <p:nvPr/>
        </p:nvSpPr>
        <p:spPr>
          <a:xfrm>
            <a:off x="15766286" y="9433076"/>
            <a:ext cx="1493014" cy="344679"/>
          </a:xfrm>
          <a:custGeom>
            <a:avLst/>
            <a:gdLst/>
            <a:ahLst/>
            <a:cxnLst/>
            <a:rect l="l" t="t" r="r" b="b"/>
            <a:pathLst>
              <a:path w="1493014" h="344679" extrusionOk="0">
                <a:moveTo>
                  <a:pt x="0" y="0"/>
                </a:moveTo>
                <a:lnTo>
                  <a:pt x="1493014" y="0"/>
                </a:lnTo>
                <a:lnTo>
                  <a:pt x="1493014" y="344679"/>
                </a:lnTo>
                <a:lnTo>
                  <a:pt x="0" y="344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16" name="Google Shape;416;p11"/>
          <p:cNvSpPr txBox="1"/>
          <p:nvPr/>
        </p:nvSpPr>
        <p:spPr>
          <a:xfrm>
            <a:off x="1028700" y="346075"/>
            <a:ext cx="162306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n-US" sz="2400" b="0" i="0" u="none" strike="noStrike" cap="none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04. Voor en na de installatie van FlexiO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11"/>
          <p:cNvSpPr txBox="1"/>
          <p:nvPr/>
        </p:nvSpPr>
        <p:spPr>
          <a:xfrm>
            <a:off x="758202" y="1221539"/>
            <a:ext cx="6927768" cy="29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0480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●"/>
            </a:pPr>
            <a:r>
              <a:rPr lang="en-US" sz="2000" b="1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Stap 1 : </a:t>
            </a:r>
            <a:r>
              <a:rPr lang="en-US" sz="2000" b="1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na</a:t>
            </a:r>
            <a:r>
              <a:rPr lang="en-US" sz="2000" b="1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00" b="1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bestelling</a:t>
            </a:r>
            <a:endParaRPr sz="2000" b="1" i="0" u="none" strike="noStrike" cap="none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914400" marR="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"/>
              <a:buFont typeface="Arial"/>
              <a:buChar char="●"/>
            </a:pP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Jouw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installateur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bereidt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de </a:t>
            </a: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installatie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voor</a:t>
            </a:r>
            <a:endParaRPr sz="1600" b="0" i="0" u="none" strike="noStrike" cap="none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914400" marR="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"/>
              <a:buFont typeface="Arial"/>
              <a:buChar char="●"/>
            </a:pP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Energiecontract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melden</a:t>
            </a:r>
            <a:endParaRPr sz="1600" b="0" i="0" u="none" strike="noStrike" cap="none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914400" marR="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"/>
              <a:buFont typeface="Arial"/>
              <a:buChar char="●"/>
            </a:pP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P1 </a:t>
            </a: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poort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van de </a:t>
            </a: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digitale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meter </a:t>
            </a: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activeren</a:t>
            </a:r>
            <a:endParaRPr sz="1600" b="0" i="0" u="none" strike="noStrike" cap="none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914400" marR="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"/>
              <a:buFont typeface="Arial"/>
              <a:buChar char="●"/>
            </a:pP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MyFlexiO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App </a:t>
            </a: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downloaden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+ account</a:t>
            </a:r>
            <a:endParaRPr sz="1600" b="0" i="0" u="none" strike="noStrike" cap="none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914400" marR="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"/>
              <a:buFont typeface="Arial"/>
              <a:buChar char="●"/>
            </a:pP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Alle </a:t>
            </a:r>
            <a:r>
              <a:rPr lang="en-US" sz="1600" b="0" i="0" u="sng" strike="noStrike" cap="none" dirty="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</a:t>
            </a:r>
            <a:endParaRPr sz="1600" b="0" i="0" u="none" strike="noStrike" cap="none" dirty="0">
              <a:solidFill>
                <a:schemeClr val="accent5"/>
              </a:solidFill>
              <a:latin typeface="Inter"/>
              <a:ea typeface="Inter"/>
              <a:cs typeface="Inter"/>
              <a:sym typeface="Inter"/>
            </a:endParaRPr>
          </a:p>
          <a:p>
            <a: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18" name="Google Shape;418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80292" y="1816735"/>
            <a:ext cx="2832953" cy="5451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29713" y="2687112"/>
            <a:ext cx="2766950" cy="5451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11" descr="A screenshot of a phone&#10;&#10;AI-generated content may be incorrect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16069" y="3214999"/>
            <a:ext cx="3497669" cy="6218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757147" y="3634415"/>
            <a:ext cx="2684987" cy="55215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17;p11">
            <a:extLst>
              <a:ext uri="{FF2B5EF4-FFF2-40B4-BE49-F238E27FC236}">
                <a16:creationId xmlns:a16="http://schemas.microsoft.com/office/drawing/2014/main" id="{E8170812-4390-D656-4BC7-DE64251D67B3}"/>
              </a:ext>
            </a:extLst>
          </p:cNvPr>
          <p:cNvSpPr txBox="1"/>
          <p:nvPr/>
        </p:nvSpPr>
        <p:spPr>
          <a:xfrm>
            <a:off x="909614" y="4130629"/>
            <a:ext cx="6927768" cy="1671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0480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●"/>
            </a:pPr>
            <a:r>
              <a:rPr lang="en-US" sz="2000" b="1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Stap 2 : </a:t>
            </a:r>
            <a:r>
              <a:rPr lang="en-US" sz="2000" b="1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tijdens</a:t>
            </a:r>
            <a:r>
              <a:rPr lang="en-US" sz="2000" b="1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00" b="1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installatie</a:t>
            </a:r>
            <a:endParaRPr sz="2000" b="1" i="0" u="none" strike="noStrike" cap="none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914400" marR="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"/>
              <a:buFont typeface="Arial"/>
              <a:buChar char="●"/>
            </a:pP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Zorg </a:t>
            </a: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dat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stap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1 </a:t>
            </a: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volledig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is </a:t>
            </a: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uitgevoerd</a:t>
            </a:r>
            <a:endParaRPr sz="1600" b="0" i="0" u="none" strike="noStrike" cap="none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" name="Google Shape;417;p11">
            <a:extLst>
              <a:ext uri="{FF2B5EF4-FFF2-40B4-BE49-F238E27FC236}">
                <a16:creationId xmlns:a16="http://schemas.microsoft.com/office/drawing/2014/main" id="{37BB8A4C-BCF8-7BA3-6F73-B47524A840C3}"/>
              </a:ext>
            </a:extLst>
          </p:cNvPr>
          <p:cNvSpPr txBox="1"/>
          <p:nvPr/>
        </p:nvSpPr>
        <p:spPr>
          <a:xfrm>
            <a:off x="909614" y="5916680"/>
            <a:ext cx="6927768" cy="1671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0480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●"/>
            </a:pPr>
            <a:r>
              <a:rPr lang="en-US" sz="2000" b="1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Stap 3 : </a:t>
            </a:r>
            <a:r>
              <a:rPr lang="en-US" sz="2000" b="1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na</a:t>
            </a:r>
            <a:r>
              <a:rPr lang="en-US" sz="2000" b="1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00" b="1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installatie</a:t>
            </a:r>
            <a:endParaRPr sz="2000" b="1" i="0" u="none" strike="noStrike" cap="none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914400" marR="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"/>
              <a:buFont typeface="Arial"/>
              <a:buChar char="●"/>
            </a:pP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Je start met </a:t>
            </a: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besparingen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door </a:t>
            </a: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lokale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optimalisatie</a:t>
            </a:r>
            <a:endParaRPr sz="1600" b="0" i="0" u="none" strike="noStrike" cap="none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914400" marR="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"/>
              <a:buFont typeface="Arial"/>
              <a:buChar char="●"/>
            </a:pP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De </a:t>
            </a: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evaluatie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voor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netbalancering </a:t>
            </a: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wordt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opgestart</a:t>
            </a:r>
            <a:endParaRPr sz="1600" b="0" i="0" u="none" strike="noStrike" cap="none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" name="Google Shape;498;p16">
            <a:extLst>
              <a:ext uri="{FF2B5EF4-FFF2-40B4-BE49-F238E27FC236}">
                <a16:creationId xmlns:a16="http://schemas.microsoft.com/office/drawing/2014/main" id="{DA724E3E-1542-BAE4-2748-F9D7718A905D}"/>
              </a:ext>
            </a:extLst>
          </p:cNvPr>
          <p:cNvSpPr txBox="1"/>
          <p:nvPr/>
        </p:nvSpPr>
        <p:spPr>
          <a:xfrm>
            <a:off x="1028700" y="9472066"/>
            <a:ext cx="34719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1800" dirty="0">
                <a:latin typeface="Inter"/>
                <a:ea typeface="Inter"/>
                <a:cs typeface="Inter"/>
                <a:sym typeface="Inter"/>
              </a:rPr>
              <a:t>Webinar 09/12/2025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" grpId="0" build="allAtOnce"/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7" name="Google Shape;427;p13"/>
          <p:cNvCxnSpPr/>
          <p:nvPr/>
        </p:nvCxnSpPr>
        <p:spPr>
          <a:xfrm>
            <a:off x="1028700" y="9258300"/>
            <a:ext cx="162306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8" name="Google Shape;428;p13"/>
          <p:cNvSpPr/>
          <p:nvPr/>
        </p:nvSpPr>
        <p:spPr>
          <a:xfrm>
            <a:off x="15766286" y="9433076"/>
            <a:ext cx="1493014" cy="344679"/>
          </a:xfrm>
          <a:custGeom>
            <a:avLst/>
            <a:gdLst/>
            <a:ahLst/>
            <a:cxnLst/>
            <a:rect l="l" t="t" r="r" b="b"/>
            <a:pathLst>
              <a:path w="1493014" h="344679" extrusionOk="0">
                <a:moveTo>
                  <a:pt x="0" y="0"/>
                </a:moveTo>
                <a:lnTo>
                  <a:pt x="1493014" y="0"/>
                </a:lnTo>
                <a:lnTo>
                  <a:pt x="1493014" y="344679"/>
                </a:lnTo>
                <a:lnTo>
                  <a:pt x="0" y="344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29" name="Google Shape;429;p13"/>
          <p:cNvSpPr txBox="1"/>
          <p:nvPr/>
        </p:nvSpPr>
        <p:spPr>
          <a:xfrm>
            <a:off x="1028700" y="1816736"/>
            <a:ext cx="9785074" cy="3275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0480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●"/>
            </a:pPr>
            <a:r>
              <a:rPr lang="en-US" sz="2000" b="1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Stap 4: </a:t>
            </a:r>
            <a:r>
              <a:rPr lang="en-US" sz="2000" b="1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Evaluatie</a:t>
            </a:r>
            <a:endParaRPr sz="2000" b="1" i="0" u="none" strike="noStrike" cap="none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914400" marR="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"/>
              <a:buFont typeface="Arial"/>
              <a:buChar char="●"/>
            </a:pP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Systeem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aanmelding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bij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Fluvius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(</a:t>
            </a: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niet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de </a:t>
            </a: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registratie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van je system!)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"/>
              <a:buFont typeface="Arial"/>
              <a:buChar char="●"/>
            </a:pP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Systeem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aanmelding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bij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Elia </a:t>
            </a:r>
            <a:endParaRPr sz="1600" b="0" i="0" u="none" strike="noStrike" cap="none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914400" marR="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"/>
              <a:buFont typeface="Arial"/>
              <a:buChar char="●"/>
            </a:pP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Technische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systeem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controle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door LIFEPOWR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"/>
              <a:buFont typeface="Arial"/>
              <a:buChar char="●"/>
            </a:pP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Jij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hoeft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zelf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niets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te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ondernemen</a:t>
            </a:r>
            <a:endParaRPr sz="1600" b="0" i="0" u="none" strike="noStrike" cap="none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914400" marR="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"/>
              <a:buFont typeface="Arial"/>
              <a:buChar char="●"/>
            </a:pP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Gemiddelde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duurtijd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: </a:t>
            </a:r>
            <a:r>
              <a:rPr lang="en-US" sz="1600" b="1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12 </a:t>
            </a:r>
            <a:r>
              <a:rPr lang="en-US" sz="1600" b="1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weken</a:t>
            </a:r>
            <a:r>
              <a:rPr lang="en-US" sz="1600" b="1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(</a:t>
            </a:r>
            <a:r>
              <a:rPr lang="en-US" sz="1600" b="1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rPOWR</a:t>
            </a:r>
            <a:r>
              <a:rPr lang="en-US" sz="1600" b="1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)</a:t>
            </a:r>
          </a:p>
          <a:p>
            <a:pPr marL="914400" marR="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"/>
              <a:buFont typeface="Arial"/>
              <a:buChar char="●"/>
            </a:pPr>
            <a:r>
              <a:rPr lang="en-US" sz="1600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Bij </a:t>
            </a:r>
            <a:r>
              <a:rPr lang="en-US" sz="1600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verstap</a:t>
            </a:r>
            <a:r>
              <a:rPr lang="en-US" sz="1600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naar</a:t>
            </a:r>
            <a:r>
              <a:rPr lang="en-US" sz="1600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een</a:t>
            </a:r>
            <a:r>
              <a:rPr lang="en-US" sz="1600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b="1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ePOWR</a:t>
            </a:r>
            <a:r>
              <a:rPr lang="en-US" sz="1600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tarief</a:t>
            </a:r>
            <a:r>
              <a:rPr lang="en-US" sz="1600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: </a:t>
            </a:r>
            <a:r>
              <a:rPr lang="en-US" sz="1600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netbalancering</a:t>
            </a:r>
            <a:r>
              <a:rPr lang="en-US" sz="1600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actief</a:t>
            </a:r>
            <a:r>
              <a:rPr lang="en-US" sz="1600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bij</a:t>
            </a:r>
            <a:r>
              <a:rPr lang="en-US" sz="1600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aanvang</a:t>
            </a:r>
            <a:r>
              <a:rPr lang="en-US" sz="1600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energiecontract</a:t>
            </a:r>
            <a:r>
              <a:rPr lang="en-US" sz="1600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. </a:t>
            </a:r>
            <a:endParaRPr sz="1600" i="0" u="none" strike="noStrike" cap="none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30" name="Google Shape;43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56622" y="5092148"/>
            <a:ext cx="1224634" cy="10496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1" name="Google Shape;431;p13"/>
          <p:cNvGrpSpPr/>
          <p:nvPr/>
        </p:nvGrpSpPr>
        <p:grpSpPr>
          <a:xfrm>
            <a:off x="13706947" y="2416875"/>
            <a:ext cx="3180870" cy="5966634"/>
            <a:chOff x="13682996" y="2586697"/>
            <a:chExt cx="3263091" cy="6279635"/>
          </a:xfrm>
        </p:grpSpPr>
        <p:pic>
          <p:nvPicPr>
            <p:cNvPr id="432" name="Google Shape;432;p1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3682996" y="2586697"/>
              <a:ext cx="3263091" cy="62796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3" name="Google Shape;433;p13"/>
            <p:cNvSpPr/>
            <p:nvPr/>
          </p:nvSpPr>
          <p:spPr>
            <a:xfrm>
              <a:off x="13784496" y="6762134"/>
              <a:ext cx="3015589" cy="717209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34" name="Google Shape;434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52151" y="7768287"/>
            <a:ext cx="833575" cy="816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31728" y="7726438"/>
            <a:ext cx="833575" cy="900262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13"/>
          <p:cNvSpPr txBox="1"/>
          <p:nvPr/>
        </p:nvSpPr>
        <p:spPr>
          <a:xfrm>
            <a:off x="1028700" y="346075"/>
            <a:ext cx="162306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n-US" sz="2400" b="0" i="0" u="none" strike="noStrike" cap="none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04. Voor en na de installatie van FlexiO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429;p13">
            <a:extLst>
              <a:ext uri="{FF2B5EF4-FFF2-40B4-BE49-F238E27FC236}">
                <a16:creationId xmlns:a16="http://schemas.microsoft.com/office/drawing/2014/main" id="{2D340853-FEE4-5B11-4BE5-D3C4EF33D4B4}"/>
              </a:ext>
            </a:extLst>
          </p:cNvPr>
          <p:cNvSpPr txBox="1"/>
          <p:nvPr/>
        </p:nvSpPr>
        <p:spPr>
          <a:xfrm>
            <a:off x="1028700" y="6196658"/>
            <a:ext cx="9785074" cy="1316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>
              <a:lnSpc>
                <a:spcPct val="250000"/>
              </a:lnSpc>
              <a:buClr>
                <a:schemeClr val="accent5"/>
              </a:buClr>
              <a:buSzPts val="1600"/>
              <a:buFont typeface="Arial"/>
              <a:buChar char="●"/>
            </a:pPr>
            <a:r>
              <a:rPr lang="en-US" sz="2000" b="1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Stap 5: </a:t>
            </a:r>
            <a:r>
              <a:rPr lang="en-US" sz="2000" b="1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Netbalancering</a:t>
            </a:r>
            <a:r>
              <a:rPr lang="en-US" sz="2000" b="1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00" b="1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actief</a:t>
            </a:r>
            <a:endParaRPr lang="en-US" sz="2000" b="1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914400" lvl="1" indent="-304800">
              <a:lnSpc>
                <a:spcPct val="150000"/>
              </a:lnSpc>
              <a:buClr>
                <a:schemeClr val="accent5"/>
              </a:buClr>
              <a:buSzPts val="1280"/>
              <a:buFont typeface="Arial"/>
              <a:buChar char="●"/>
            </a:pPr>
            <a:r>
              <a:rPr lang="en-US" sz="1600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Deelname</a:t>
            </a:r>
            <a:r>
              <a:rPr lang="en-US" sz="1600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wanneer</a:t>
            </a:r>
            <a:r>
              <a:rPr lang="en-US" sz="1600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inkomsten</a:t>
            </a:r>
            <a:r>
              <a:rPr lang="en-US" sz="1600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&gt; </a:t>
            </a:r>
            <a:r>
              <a:rPr lang="en-US" sz="1600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besparingen</a:t>
            </a:r>
            <a:endParaRPr lang="en-US" sz="1600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" name="Google Shape;498;p16">
            <a:extLst>
              <a:ext uri="{FF2B5EF4-FFF2-40B4-BE49-F238E27FC236}">
                <a16:creationId xmlns:a16="http://schemas.microsoft.com/office/drawing/2014/main" id="{A8DC850A-C7D5-ECCA-E334-3A8DEFB96EE1}"/>
              </a:ext>
            </a:extLst>
          </p:cNvPr>
          <p:cNvSpPr txBox="1"/>
          <p:nvPr/>
        </p:nvSpPr>
        <p:spPr>
          <a:xfrm>
            <a:off x="1028700" y="9472066"/>
            <a:ext cx="34719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1800" dirty="0">
                <a:latin typeface="Inter"/>
                <a:ea typeface="Inter"/>
                <a:cs typeface="Inter"/>
                <a:sym typeface="Inter"/>
              </a:rPr>
              <a:t>Webinar 09/12/2025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9" grpId="0" build="p" bldLvl="2"/>
      <p:bldP spid="2" grpId="0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2" name="Google Shape;442;p15"/>
          <p:cNvCxnSpPr/>
          <p:nvPr/>
        </p:nvCxnSpPr>
        <p:spPr>
          <a:xfrm>
            <a:off x="1028700" y="9258300"/>
            <a:ext cx="162306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3" name="Google Shape;443;p15"/>
          <p:cNvSpPr/>
          <p:nvPr/>
        </p:nvSpPr>
        <p:spPr>
          <a:xfrm>
            <a:off x="15766286" y="9433076"/>
            <a:ext cx="1493014" cy="344679"/>
          </a:xfrm>
          <a:custGeom>
            <a:avLst/>
            <a:gdLst/>
            <a:ahLst/>
            <a:cxnLst/>
            <a:rect l="l" t="t" r="r" b="b"/>
            <a:pathLst>
              <a:path w="1493014" h="344679" extrusionOk="0">
                <a:moveTo>
                  <a:pt x="0" y="0"/>
                </a:moveTo>
                <a:lnTo>
                  <a:pt x="1493014" y="0"/>
                </a:lnTo>
                <a:lnTo>
                  <a:pt x="1493014" y="344679"/>
                </a:lnTo>
                <a:lnTo>
                  <a:pt x="0" y="344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44" name="Google Shape;444;p15"/>
          <p:cNvSpPr txBox="1"/>
          <p:nvPr/>
        </p:nvSpPr>
        <p:spPr>
          <a:xfrm>
            <a:off x="1028700" y="1816735"/>
            <a:ext cx="8115300" cy="280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0480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●"/>
            </a:pPr>
            <a:r>
              <a:rPr lang="en-US" sz="2000" b="1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Stap 6: Tarief wijziging</a:t>
            </a:r>
            <a:endParaRPr sz="2000" b="1" i="0" u="none" strike="noStrike" cap="none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914400" marR="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Verander je van tarief? Geef het aan in de app!  </a:t>
            </a:r>
            <a:endParaRPr sz="900" b="0" i="0" u="none" strike="noStrike" cap="none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45" name="Google Shape;445;p15" title="Device Bezels - 04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19654" y="1160905"/>
            <a:ext cx="3341846" cy="64266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6" name="Google Shape;446;p15"/>
          <p:cNvGrpSpPr/>
          <p:nvPr/>
        </p:nvGrpSpPr>
        <p:grpSpPr>
          <a:xfrm>
            <a:off x="7035039" y="1168332"/>
            <a:ext cx="3342769" cy="7073710"/>
            <a:chOff x="7035039" y="1168332"/>
            <a:chExt cx="3342769" cy="7073710"/>
          </a:xfrm>
        </p:grpSpPr>
        <p:pic>
          <p:nvPicPr>
            <p:cNvPr id="447" name="Google Shape;447;p15" title="Device Bezels - 01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035039" y="1168332"/>
              <a:ext cx="3342769" cy="645582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48" name="Google Shape;448;p15"/>
            <p:cNvCxnSpPr/>
            <p:nvPr/>
          </p:nvCxnSpPr>
          <p:spPr>
            <a:xfrm rot="10800000">
              <a:off x="9838026" y="7181055"/>
              <a:ext cx="256000" cy="1060987"/>
            </a:xfrm>
            <a:prstGeom prst="straightConnector1">
              <a:avLst/>
            </a:prstGeom>
            <a:noFill/>
            <a:ln w="571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grpSp>
        <p:nvGrpSpPr>
          <p:cNvPr id="449" name="Google Shape;449;p15"/>
          <p:cNvGrpSpPr/>
          <p:nvPr/>
        </p:nvGrpSpPr>
        <p:grpSpPr>
          <a:xfrm>
            <a:off x="10376885" y="1168332"/>
            <a:ext cx="3342769" cy="6448402"/>
            <a:chOff x="10376885" y="1168332"/>
            <a:chExt cx="3342769" cy="6448402"/>
          </a:xfrm>
        </p:grpSpPr>
        <p:pic>
          <p:nvPicPr>
            <p:cNvPr id="450" name="Google Shape;450;p15" title="Device Bezels - 03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376885" y="1168332"/>
              <a:ext cx="3342769" cy="644840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51" name="Google Shape;451;p15"/>
            <p:cNvCxnSpPr/>
            <p:nvPr/>
          </p:nvCxnSpPr>
          <p:spPr>
            <a:xfrm rot="10800000">
              <a:off x="11920270" y="5346998"/>
              <a:ext cx="256000" cy="1060987"/>
            </a:xfrm>
            <a:prstGeom prst="straightConnector1">
              <a:avLst/>
            </a:prstGeom>
            <a:noFill/>
            <a:ln w="571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453" name="Google Shape;453;p15"/>
          <p:cNvSpPr txBox="1"/>
          <p:nvPr/>
        </p:nvSpPr>
        <p:spPr>
          <a:xfrm>
            <a:off x="1028700" y="346075"/>
            <a:ext cx="162306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n-US" sz="2400" b="0" i="0" u="none" strike="noStrike" cap="none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04. Voor en na de installatie van FlexiO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15"/>
          <p:cNvSpPr txBox="1"/>
          <p:nvPr/>
        </p:nvSpPr>
        <p:spPr>
          <a:xfrm>
            <a:off x="859558" y="4392533"/>
            <a:ext cx="8115300" cy="280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0480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●"/>
            </a:pPr>
            <a:r>
              <a:rPr lang="en-US" sz="2000" b="1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Stap 7: Communicatie</a:t>
            </a:r>
            <a:endParaRPr sz="2000" b="1" i="0" u="none" strike="noStrike" cap="none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914400" marR="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Hou je mailbox in de gaten (spam!)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Communicatie bij systeem offline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Communicatie nieuwe functionaliteiten</a:t>
            </a:r>
            <a:endParaRPr sz="1600" b="0" i="0" u="none" strike="noStrike" cap="none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914400" marR="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Nieuwsbrief gebruikers (1x per maand)</a:t>
            </a:r>
            <a:endParaRPr sz="900" b="0" i="0" u="none" strike="noStrike" cap="none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" name="Google Shape;498;p16">
            <a:extLst>
              <a:ext uri="{FF2B5EF4-FFF2-40B4-BE49-F238E27FC236}">
                <a16:creationId xmlns:a16="http://schemas.microsoft.com/office/drawing/2014/main" id="{6B497BDB-5A02-8AA2-54E7-47020488618A}"/>
              </a:ext>
            </a:extLst>
          </p:cNvPr>
          <p:cNvSpPr txBox="1"/>
          <p:nvPr/>
        </p:nvSpPr>
        <p:spPr>
          <a:xfrm>
            <a:off x="1028700" y="9472066"/>
            <a:ext cx="34719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1800" dirty="0">
                <a:latin typeface="Inter"/>
                <a:ea typeface="Inter"/>
                <a:cs typeface="Inter"/>
                <a:sym typeface="Inter"/>
              </a:rPr>
              <a:t>Webinar 09/12/2025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9" name="Google Shape;459;p76"/>
          <p:cNvCxnSpPr/>
          <p:nvPr/>
        </p:nvCxnSpPr>
        <p:spPr>
          <a:xfrm>
            <a:off x="1028700" y="9258300"/>
            <a:ext cx="162306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0" name="Google Shape;460;p76"/>
          <p:cNvSpPr/>
          <p:nvPr/>
        </p:nvSpPr>
        <p:spPr>
          <a:xfrm>
            <a:off x="15766286" y="9433076"/>
            <a:ext cx="1493014" cy="344679"/>
          </a:xfrm>
          <a:custGeom>
            <a:avLst/>
            <a:gdLst/>
            <a:ahLst/>
            <a:cxnLst/>
            <a:rect l="l" t="t" r="r" b="b"/>
            <a:pathLst>
              <a:path w="1493014" h="344679" extrusionOk="0">
                <a:moveTo>
                  <a:pt x="0" y="0"/>
                </a:moveTo>
                <a:lnTo>
                  <a:pt x="1493014" y="0"/>
                </a:lnTo>
                <a:lnTo>
                  <a:pt x="1493014" y="344679"/>
                </a:lnTo>
                <a:lnTo>
                  <a:pt x="0" y="344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cxnSp>
        <p:nvCxnSpPr>
          <p:cNvPr id="461" name="Google Shape;461;p76"/>
          <p:cNvCxnSpPr/>
          <p:nvPr/>
        </p:nvCxnSpPr>
        <p:spPr>
          <a:xfrm flipH="1">
            <a:off x="2350698" y="1406869"/>
            <a:ext cx="2228858" cy="12176"/>
          </a:xfrm>
          <a:prstGeom prst="straightConnector1">
            <a:avLst/>
          </a:prstGeom>
          <a:noFill/>
          <a:ln w="19050" cap="flat" cmpd="sng">
            <a:solidFill>
              <a:srgbClr val="E8F1F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462" name="Google Shape;462;p76"/>
          <p:cNvCxnSpPr/>
          <p:nvPr/>
        </p:nvCxnSpPr>
        <p:spPr>
          <a:xfrm>
            <a:off x="2307431" y="1406870"/>
            <a:ext cx="0" cy="825553"/>
          </a:xfrm>
          <a:prstGeom prst="straightConnector1">
            <a:avLst/>
          </a:prstGeom>
          <a:noFill/>
          <a:ln w="19050" cap="flat" cmpd="sng">
            <a:solidFill>
              <a:srgbClr val="E8F1F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463" name="Google Shape;463;p76"/>
          <p:cNvSpPr txBox="1"/>
          <p:nvPr/>
        </p:nvSpPr>
        <p:spPr>
          <a:xfrm>
            <a:off x="1231900" y="3963657"/>
            <a:ext cx="5828460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Link naar </a:t>
            </a:r>
            <a:r>
              <a:rPr lang="en-US" sz="2400" b="1" i="0" u="sng" strike="noStrike" cap="none">
                <a:solidFill>
                  <a:srgbClr val="7F7F7F"/>
                </a:solidFill>
                <a:latin typeface="Inter"/>
                <a:ea typeface="Inter"/>
                <a:cs typeface="Inter"/>
                <a:sym typeface="Inte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Demo App</a:t>
            </a:r>
            <a:endParaRPr sz="1400" b="1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4" name="Google Shape;464;p76" title="Device Bezels (5)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21444" y="1115525"/>
            <a:ext cx="4045896" cy="7786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7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958453" y="1115525"/>
            <a:ext cx="4045896" cy="778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76"/>
          <p:cNvSpPr txBox="1"/>
          <p:nvPr/>
        </p:nvSpPr>
        <p:spPr>
          <a:xfrm>
            <a:off x="1028700" y="346075"/>
            <a:ext cx="162306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n-US" sz="2400" b="0" i="0" u="none" strike="noStrike" cap="none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04. Voor en na de installatie van FlexiO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498;p16">
            <a:extLst>
              <a:ext uri="{FF2B5EF4-FFF2-40B4-BE49-F238E27FC236}">
                <a16:creationId xmlns:a16="http://schemas.microsoft.com/office/drawing/2014/main" id="{1DAF4412-6787-17E5-CF08-41D1A1C2831D}"/>
              </a:ext>
            </a:extLst>
          </p:cNvPr>
          <p:cNvSpPr txBox="1"/>
          <p:nvPr/>
        </p:nvSpPr>
        <p:spPr>
          <a:xfrm>
            <a:off x="1028700" y="9472066"/>
            <a:ext cx="34719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1800" dirty="0">
                <a:latin typeface="Inter"/>
                <a:ea typeface="Inter"/>
                <a:cs typeface="Inter"/>
                <a:sym typeface="Inter"/>
              </a:rPr>
              <a:t>Webinar 09/12/2025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87"/>
          <p:cNvSpPr/>
          <p:nvPr/>
        </p:nvSpPr>
        <p:spPr>
          <a:xfrm>
            <a:off x="0" y="-1321934"/>
            <a:ext cx="18282627" cy="12926986"/>
          </a:xfrm>
          <a:custGeom>
            <a:avLst/>
            <a:gdLst/>
            <a:ahLst/>
            <a:cxnLst/>
            <a:rect l="l" t="t" r="r" b="b"/>
            <a:pathLst>
              <a:path w="14251812" h="10076942" extrusionOk="0">
                <a:moveTo>
                  <a:pt x="14251812" y="0"/>
                </a:moveTo>
                <a:lnTo>
                  <a:pt x="0" y="0"/>
                </a:lnTo>
                <a:lnTo>
                  <a:pt x="0" y="10076942"/>
                </a:lnTo>
                <a:lnTo>
                  <a:pt x="14251812" y="10076942"/>
                </a:lnTo>
                <a:lnTo>
                  <a:pt x="14251812" y="0"/>
                </a:lnTo>
                <a:close/>
              </a:path>
            </a:pathLst>
          </a:custGeom>
          <a:solidFill>
            <a:srgbClr val="386E70"/>
          </a:solidFill>
          <a:ln>
            <a:noFill/>
          </a:ln>
        </p:spPr>
      </p:sp>
      <p:sp>
        <p:nvSpPr>
          <p:cNvPr id="473" name="Google Shape;473;p87"/>
          <p:cNvSpPr txBox="1"/>
          <p:nvPr/>
        </p:nvSpPr>
        <p:spPr>
          <a:xfrm>
            <a:off x="-2245905" y="1543050"/>
            <a:ext cx="10843612" cy="8400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908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81"/>
              <a:buFont typeface="Arial"/>
              <a:buNone/>
            </a:pPr>
            <a:r>
              <a:rPr lang="en-US" sz="50081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05.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87"/>
          <p:cNvSpPr/>
          <p:nvPr/>
        </p:nvSpPr>
        <p:spPr>
          <a:xfrm>
            <a:off x="15673343" y="9597339"/>
            <a:ext cx="1585957" cy="366355"/>
          </a:xfrm>
          <a:custGeom>
            <a:avLst/>
            <a:gdLst/>
            <a:ahLst/>
            <a:cxnLst/>
            <a:rect l="l" t="t" r="r" b="b"/>
            <a:pathLst>
              <a:path w="1585957" h="366355" extrusionOk="0">
                <a:moveTo>
                  <a:pt x="0" y="0"/>
                </a:moveTo>
                <a:lnTo>
                  <a:pt x="1585957" y="0"/>
                </a:lnTo>
                <a:lnTo>
                  <a:pt x="1585957" y="366356"/>
                </a:lnTo>
                <a:lnTo>
                  <a:pt x="0" y="3663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75" name="Google Shape;475;p87"/>
          <p:cNvSpPr/>
          <p:nvPr/>
        </p:nvSpPr>
        <p:spPr>
          <a:xfrm>
            <a:off x="6854180" y="1272092"/>
            <a:ext cx="4096653" cy="7742815"/>
          </a:xfrm>
          <a:custGeom>
            <a:avLst/>
            <a:gdLst/>
            <a:ahLst/>
            <a:cxnLst/>
            <a:rect l="l" t="t" r="r" b="b"/>
            <a:pathLst>
              <a:path w="4096653" h="7742815" extrusionOk="0">
                <a:moveTo>
                  <a:pt x="0" y="0"/>
                </a:moveTo>
                <a:lnTo>
                  <a:pt x="4096653" y="0"/>
                </a:lnTo>
                <a:lnTo>
                  <a:pt x="4096653" y="7742816"/>
                </a:lnTo>
                <a:lnTo>
                  <a:pt x="0" y="77428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"/>
            </a:blip>
            <a:stretch>
              <a:fillRect/>
            </a:stretch>
          </a:blipFill>
          <a:ln>
            <a:noFill/>
          </a:ln>
        </p:spPr>
      </p:sp>
      <p:sp>
        <p:nvSpPr>
          <p:cNvPr id="476" name="Google Shape;476;p87"/>
          <p:cNvSpPr txBox="1"/>
          <p:nvPr/>
        </p:nvSpPr>
        <p:spPr>
          <a:xfrm>
            <a:off x="7768580" y="4944222"/>
            <a:ext cx="12143726" cy="322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90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37"/>
              <a:buFont typeface="Arial"/>
              <a:buNone/>
            </a:pPr>
            <a:r>
              <a:rPr lang="en-US" sz="9600" b="1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Controle</a:t>
            </a:r>
            <a:r>
              <a:rPr lang="en-US" sz="9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werking FlexiO.</a:t>
            </a:r>
            <a:endParaRPr sz="9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4" name="Google Shape;104;p2"/>
          <p:cNvCxnSpPr/>
          <p:nvPr/>
        </p:nvCxnSpPr>
        <p:spPr>
          <a:xfrm>
            <a:off x="1028700" y="9258300"/>
            <a:ext cx="162306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5" name="Google Shape;105;p2"/>
          <p:cNvSpPr/>
          <p:nvPr/>
        </p:nvSpPr>
        <p:spPr>
          <a:xfrm>
            <a:off x="15766286" y="9433076"/>
            <a:ext cx="1493014" cy="344679"/>
          </a:xfrm>
          <a:custGeom>
            <a:avLst/>
            <a:gdLst/>
            <a:ahLst/>
            <a:cxnLst/>
            <a:rect l="l" t="t" r="r" b="b"/>
            <a:pathLst>
              <a:path w="1493014" h="344679" extrusionOk="0">
                <a:moveTo>
                  <a:pt x="0" y="0"/>
                </a:moveTo>
                <a:lnTo>
                  <a:pt x="1493014" y="0"/>
                </a:lnTo>
                <a:lnTo>
                  <a:pt x="1493014" y="344679"/>
                </a:lnTo>
                <a:lnTo>
                  <a:pt x="0" y="344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7" name="Google Shape;107;p2"/>
          <p:cNvSpPr txBox="1"/>
          <p:nvPr/>
        </p:nvSpPr>
        <p:spPr>
          <a:xfrm>
            <a:off x="1028700" y="355600"/>
            <a:ext cx="11279100" cy="123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99"/>
              <a:buFont typeface="Arial"/>
              <a:buNone/>
            </a:pPr>
            <a:r>
              <a:rPr lang="en-US" sz="6399" b="1" i="0" u="none" strike="noStrike" cap="none">
                <a:solidFill>
                  <a:srgbClr val="83AEAE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Overzicht</a:t>
            </a:r>
            <a:r>
              <a:rPr lang="en-US" sz="6399" b="0" i="0" u="none" strike="noStrike" cap="none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 webinar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"/>
          <p:cNvSpPr/>
          <p:nvPr/>
        </p:nvSpPr>
        <p:spPr>
          <a:xfrm>
            <a:off x="7095673" y="1272092"/>
            <a:ext cx="4096653" cy="7742815"/>
          </a:xfrm>
          <a:custGeom>
            <a:avLst/>
            <a:gdLst/>
            <a:ahLst/>
            <a:cxnLst/>
            <a:rect l="l" t="t" r="r" b="b"/>
            <a:pathLst>
              <a:path w="4096653" h="7742815" extrusionOk="0">
                <a:moveTo>
                  <a:pt x="0" y="0"/>
                </a:moveTo>
                <a:lnTo>
                  <a:pt x="4096654" y="0"/>
                </a:lnTo>
                <a:lnTo>
                  <a:pt x="4096654" y="7742816"/>
                </a:lnTo>
                <a:lnTo>
                  <a:pt x="0" y="77428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"/>
            </a:blip>
            <a:stretch>
              <a:fillRect/>
            </a:stretch>
          </a:blipFill>
          <a:ln>
            <a:noFill/>
          </a:ln>
        </p:spPr>
      </p:sp>
      <p:sp>
        <p:nvSpPr>
          <p:cNvPr id="109" name="Google Shape;109;p2"/>
          <p:cNvSpPr txBox="1"/>
          <p:nvPr/>
        </p:nvSpPr>
        <p:spPr>
          <a:xfrm>
            <a:off x="1028700" y="2118325"/>
            <a:ext cx="13082700" cy="4501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7A7A"/>
              </a:buClr>
              <a:buSzPts val="1200"/>
              <a:buFont typeface="Arial"/>
              <a:buChar char="●"/>
            </a:pPr>
            <a:r>
              <a:rPr lang="en-US" sz="2000" b="0" i="0" u="none" strike="noStrike" cap="none">
                <a:solidFill>
                  <a:srgbClr val="437A7A"/>
                </a:solidFill>
                <a:latin typeface="Inter"/>
                <a:ea typeface="Inter"/>
                <a:cs typeface="Inter"/>
                <a:sym typeface="Inter"/>
              </a:rPr>
              <a:t>Praktisch</a:t>
            </a:r>
            <a:endParaRPr sz="2000" b="0" i="0" u="none" strike="noStrike" cap="non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7A7A"/>
              </a:buClr>
              <a:buSzPts val="1200"/>
              <a:buFont typeface="Arial"/>
              <a:buChar char="●"/>
            </a:pPr>
            <a:r>
              <a:rPr lang="en-US" sz="2000" b="0" i="0" u="none" strike="noStrike" cap="none">
                <a:solidFill>
                  <a:srgbClr val="437A7A"/>
                </a:solidFill>
                <a:latin typeface="Inter"/>
                <a:ea typeface="Inter"/>
                <a:cs typeface="Inter"/>
                <a:sym typeface="Inter"/>
              </a:rPr>
              <a:t>Wie is LIFEPOWR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200000"/>
              </a:lnSpc>
              <a:spcBef>
                <a:spcPts val="300"/>
              </a:spcBef>
              <a:spcAft>
                <a:spcPts val="0"/>
              </a:spcAft>
              <a:buClr>
                <a:srgbClr val="437A7A"/>
              </a:buClr>
              <a:buSzPts val="1200"/>
              <a:buFont typeface="Arial"/>
              <a:buChar char="●"/>
            </a:pPr>
            <a:r>
              <a:rPr lang="en-US" sz="2000" b="0" i="0" u="none" strike="noStrike" cap="none">
                <a:solidFill>
                  <a:srgbClr val="437A7A"/>
                </a:solidFill>
                <a:latin typeface="Inter"/>
                <a:ea typeface="Inter"/>
                <a:cs typeface="Inter"/>
                <a:sym typeface="Inter"/>
              </a:rPr>
              <a:t>Waarom een slim gestuurde batterij</a:t>
            </a:r>
            <a:endParaRPr sz="2000" b="0" i="0" u="none" strike="noStrike" cap="none">
              <a:solidFill>
                <a:srgbClr val="437A7A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304800" algn="l" rtl="0">
              <a:lnSpc>
                <a:spcPct val="200000"/>
              </a:lnSpc>
              <a:spcBef>
                <a:spcPts val="300"/>
              </a:spcBef>
              <a:spcAft>
                <a:spcPts val="0"/>
              </a:spcAft>
              <a:buClr>
                <a:srgbClr val="437A7A"/>
              </a:buClr>
              <a:buSzPts val="1200"/>
              <a:buFont typeface="Arial"/>
              <a:buChar char="●"/>
            </a:pPr>
            <a:r>
              <a:rPr lang="en-US" sz="2000" b="0" i="0" u="none" strike="noStrike" cap="none">
                <a:solidFill>
                  <a:srgbClr val="437A7A"/>
                </a:solidFill>
                <a:latin typeface="Inter"/>
                <a:ea typeface="Inter"/>
                <a:cs typeface="Inter"/>
                <a:sym typeface="Inter"/>
              </a:rPr>
              <a:t>Waar maakt FlexiO het verschil? </a:t>
            </a:r>
            <a:endParaRPr sz="2000" b="0" i="0" u="none" strike="noStrike" cap="none">
              <a:solidFill>
                <a:srgbClr val="437A7A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304800" algn="l" rtl="0">
              <a:lnSpc>
                <a:spcPct val="200000"/>
              </a:lnSpc>
              <a:spcBef>
                <a:spcPts val="300"/>
              </a:spcBef>
              <a:spcAft>
                <a:spcPts val="0"/>
              </a:spcAft>
              <a:buClr>
                <a:srgbClr val="437A7A"/>
              </a:buClr>
              <a:buSzPts val="1200"/>
              <a:buFont typeface="Arial"/>
              <a:buChar char="●"/>
            </a:pPr>
            <a:r>
              <a:rPr lang="en-US" sz="2000" b="0" i="0" u="none" strike="noStrike" cap="none">
                <a:solidFill>
                  <a:srgbClr val="437A7A"/>
                </a:solidFill>
                <a:latin typeface="Inter"/>
                <a:ea typeface="Inter"/>
                <a:cs typeface="Inter"/>
                <a:sym typeface="Inter"/>
              </a:rPr>
              <a:t>Voor en na installatie</a:t>
            </a:r>
            <a:endParaRPr sz="2000" b="0" i="0" u="none" strike="noStrike" cap="none">
              <a:solidFill>
                <a:srgbClr val="437A7A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304800" algn="l" rtl="0">
              <a:lnSpc>
                <a:spcPct val="200000"/>
              </a:lnSpc>
              <a:spcBef>
                <a:spcPts val="300"/>
              </a:spcBef>
              <a:spcAft>
                <a:spcPts val="0"/>
              </a:spcAft>
              <a:buClr>
                <a:srgbClr val="437A7A"/>
              </a:buClr>
              <a:buSzPts val="1200"/>
              <a:buFont typeface="Arial"/>
              <a:buChar char="●"/>
            </a:pPr>
            <a:r>
              <a:rPr lang="en-US" sz="2000" b="0" i="0" u="none" strike="noStrike" cap="none">
                <a:solidFill>
                  <a:srgbClr val="437A7A"/>
                </a:solidFill>
                <a:latin typeface="Inter"/>
                <a:ea typeface="Inter"/>
                <a:cs typeface="Inter"/>
                <a:sym typeface="Inter"/>
              </a:rPr>
              <a:t>Controle systeem</a:t>
            </a:r>
            <a:endParaRPr sz="2000" b="0" i="0" u="none" strike="noStrike" cap="none">
              <a:solidFill>
                <a:srgbClr val="437A7A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304800" algn="l" rtl="0">
              <a:lnSpc>
                <a:spcPct val="200000"/>
              </a:lnSpc>
              <a:spcBef>
                <a:spcPts val="300"/>
              </a:spcBef>
              <a:spcAft>
                <a:spcPts val="0"/>
              </a:spcAft>
              <a:buClr>
                <a:srgbClr val="437A7A"/>
              </a:buClr>
              <a:buSzPts val="1200"/>
              <a:buFont typeface="Arial"/>
              <a:buChar char="●"/>
            </a:pPr>
            <a:r>
              <a:rPr lang="en-US" sz="2000" b="0" i="0" u="none" strike="noStrike" cap="none">
                <a:solidFill>
                  <a:srgbClr val="437A7A"/>
                </a:solidFill>
                <a:latin typeface="Inter"/>
                <a:ea typeface="Inter"/>
                <a:cs typeface="Inter"/>
                <a:sym typeface="Inter"/>
              </a:rPr>
              <a:t>Q&amp;A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2" title="flexbox.3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547024" y="5131749"/>
            <a:ext cx="7717776" cy="51552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98;p16">
            <a:extLst>
              <a:ext uri="{FF2B5EF4-FFF2-40B4-BE49-F238E27FC236}">
                <a16:creationId xmlns:a16="http://schemas.microsoft.com/office/drawing/2014/main" id="{080380EE-414B-E195-11D2-B76FD92BD711}"/>
              </a:ext>
            </a:extLst>
          </p:cNvPr>
          <p:cNvSpPr txBox="1"/>
          <p:nvPr/>
        </p:nvSpPr>
        <p:spPr>
          <a:xfrm>
            <a:off x="1028700" y="9472066"/>
            <a:ext cx="34719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1800" dirty="0">
                <a:latin typeface="Inter"/>
                <a:ea typeface="Inter"/>
                <a:cs typeface="Inter"/>
                <a:sym typeface="Inter"/>
              </a:rPr>
              <a:t>Webinar 09/12/2025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1" name="Google Shape;481;p17"/>
          <p:cNvCxnSpPr/>
          <p:nvPr/>
        </p:nvCxnSpPr>
        <p:spPr>
          <a:xfrm>
            <a:off x="1028700" y="9258300"/>
            <a:ext cx="162306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2" name="Google Shape;482;p17"/>
          <p:cNvSpPr/>
          <p:nvPr/>
        </p:nvSpPr>
        <p:spPr>
          <a:xfrm>
            <a:off x="15766286" y="9433076"/>
            <a:ext cx="1493014" cy="344679"/>
          </a:xfrm>
          <a:custGeom>
            <a:avLst/>
            <a:gdLst/>
            <a:ahLst/>
            <a:cxnLst/>
            <a:rect l="l" t="t" r="r" b="b"/>
            <a:pathLst>
              <a:path w="1493014" h="344679" extrusionOk="0">
                <a:moveTo>
                  <a:pt x="0" y="0"/>
                </a:moveTo>
                <a:lnTo>
                  <a:pt x="1493014" y="0"/>
                </a:lnTo>
                <a:lnTo>
                  <a:pt x="1493014" y="344679"/>
                </a:lnTo>
                <a:lnTo>
                  <a:pt x="0" y="344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83" name="Google Shape;483;p17"/>
          <p:cNvSpPr txBox="1"/>
          <p:nvPr/>
        </p:nvSpPr>
        <p:spPr>
          <a:xfrm>
            <a:off x="1028700" y="346075"/>
            <a:ext cx="162306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n-US" sz="2400" b="0" i="0" u="none" strike="noStrike" cap="none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05. Controle werking FlexiO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4" name="Google Shape;484;p17" title="Device Bezels (5)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523920" y="509245"/>
            <a:ext cx="4154880" cy="7995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17" title="CEP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79066" y="512292"/>
            <a:ext cx="4144854" cy="7990776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17"/>
          <p:cNvSpPr txBox="1"/>
          <p:nvPr/>
        </p:nvSpPr>
        <p:spPr>
          <a:xfrm>
            <a:off x="809446" y="1817720"/>
            <a:ext cx="6755476" cy="445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</a:pPr>
            <a:r>
              <a:rPr lang="en-US" sz="2100" b="0" i="0" u="none" strike="noStrike" cap="none" dirty="0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Comfort Energie </a:t>
            </a:r>
            <a:r>
              <a:rPr lang="en-US" sz="2100" b="0" i="0" u="none" strike="noStrike" cap="none" dirty="0" err="1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Prijs</a:t>
            </a:r>
            <a:r>
              <a:rPr lang="en-US" sz="2100" b="0" i="0" u="none" strike="noStrike" cap="none" dirty="0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 !</a:t>
            </a:r>
            <a:endParaRPr dirty="0"/>
          </a:p>
          <a:p>
            <a:pPr marL="171450" marR="0" lvl="0" indent="-95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</a:pPr>
            <a:endParaRPr sz="2100" b="0" i="0" u="none" strike="noStrike" cap="none" dirty="0">
              <a:solidFill>
                <a:srgbClr val="343535"/>
              </a:solidFill>
              <a:latin typeface="Inter"/>
              <a:ea typeface="Inter"/>
              <a:cs typeface="Inter"/>
              <a:sym typeface="Inter"/>
            </a:endParaRP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</a:pPr>
            <a:r>
              <a:rPr lang="en-US" sz="2100" b="0" i="0" u="none" strike="noStrike" cap="none" dirty="0" err="1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Vanaf</a:t>
            </a:r>
            <a:r>
              <a:rPr lang="en-US" sz="2100" b="0" i="0" u="none" strike="noStrike" cap="none" dirty="0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 begin 2026 </a:t>
            </a:r>
            <a:r>
              <a:rPr lang="en-US" sz="2100" b="0" i="0" u="none" strike="noStrike" cap="none" dirty="0" err="1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beschikbaar</a:t>
            </a:r>
            <a:r>
              <a:rPr lang="en-US" sz="2100" b="0" i="0" u="none" strike="noStrike" cap="none" dirty="0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 in de App</a:t>
            </a:r>
            <a:endParaRPr dirty="0"/>
          </a:p>
          <a:p>
            <a:pPr marL="171450" marR="0" lvl="0" indent="-95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</a:pPr>
            <a:endParaRPr sz="2100" b="0" i="0" u="none" strike="noStrike" cap="none" dirty="0">
              <a:solidFill>
                <a:srgbClr val="343535"/>
              </a:solidFill>
              <a:latin typeface="Inter"/>
              <a:ea typeface="Inter"/>
              <a:cs typeface="Inter"/>
              <a:sym typeface="Inter"/>
            </a:endParaRP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</a:pPr>
            <a:r>
              <a:rPr lang="en-US" sz="2100" b="0" i="0" u="none" strike="noStrike" cap="none" dirty="0" err="1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Heeft</a:t>
            </a:r>
            <a:r>
              <a:rPr lang="en-US" sz="2100" b="0" i="0" u="none" strike="noStrike" cap="none" dirty="0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100" b="0" i="0" u="none" strike="noStrike" cap="none" dirty="0" err="1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seizoenseffect</a:t>
            </a:r>
            <a:endParaRPr sz="2100" b="0" i="0" u="none" strike="noStrike" cap="none" dirty="0">
              <a:solidFill>
                <a:srgbClr val="343535"/>
              </a:solidFill>
              <a:latin typeface="Inter"/>
              <a:ea typeface="Inter"/>
              <a:cs typeface="Inter"/>
              <a:sym typeface="Inter"/>
            </a:endParaRPr>
          </a:p>
          <a:p>
            <a:pPr marL="171450" marR="0" lvl="0" indent="-95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</a:pPr>
            <a:endParaRPr sz="2100" b="0" i="0" u="none" strike="noStrike" cap="none" dirty="0">
              <a:solidFill>
                <a:srgbClr val="343535"/>
              </a:solidFill>
              <a:latin typeface="Inter"/>
              <a:ea typeface="Inter"/>
              <a:cs typeface="Inter"/>
              <a:sym typeface="Inter"/>
            </a:endParaRP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</a:pPr>
            <a:r>
              <a:rPr lang="en-US" sz="2100" b="0" i="0" u="none" strike="noStrike" cap="none" dirty="0" err="1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Geeft</a:t>
            </a:r>
            <a:r>
              <a:rPr lang="en-US" sz="2100" b="0" i="0" u="none" strike="noStrike" cap="none" dirty="0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 je </a:t>
            </a:r>
            <a:r>
              <a:rPr lang="en-US" sz="2100" b="0" i="0" u="none" strike="noStrike" cap="none" dirty="0" err="1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controle</a:t>
            </a:r>
            <a:r>
              <a:rPr lang="en-US" sz="2100" b="0" i="0" u="none" strike="noStrike" cap="none" dirty="0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 op de </a:t>
            </a:r>
            <a:r>
              <a:rPr lang="en-US" sz="2100" b="0" i="0" u="none" strike="noStrike" cap="none" dirty="0" err="1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algemene</a:t>
            </a:r>
            <a:r>
              <a:rPr lang="en-US" sz="2100" b="0" i="0" u="none" strike="noStrike" cap="none" dirty="0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100" b="0" i="0" u="none" strike="noStrike" cap="none" dirty="0" err="1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prestatie</a:t>
            </a:r>
            <a:r>
              <a:rPr lang="en-US" sz="2100" b="0" i="0" u="none" strike="noStrike" cap="none" dirty="0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 van </a:t>
            </a:r>
            <a:r>
              <a:rPr lang="en-US" sz="2100" b="0" i="0" u="none" strike="noStrike" cap="none" dirty="0" err="1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jouw</a:t>
            </a:r>
            <a:r>
              <a:rPr lang="en-US" sz="2100" b="0" i="0" u="none" strike="noStrike" cap="none" dirty="0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100" b="0" i="0" u="none" strike="noStrike" cap="none" dirty="0" err="1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systeem</a:t>
            </a:r>
            <a:endParaRPr sz="2100" b="0" i="0" u="none" strike="noStrike" cap="none" dirty="0">
              <a:solidFill>
                <a:srgbClr val="343535"/>
              </a:solidFill>
              <a:latin typeface="Inter"/>
              <a:ea typeface="Inter"/>
              <a:cs typeface="Inter"/>
              <a:sym typeface="Inter"/>
            </a:endParaRPr>
          </a:p>
          <a:p>
            <a:pPr marL="171450" marR="0" lvl="0" indent="-95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</a:pPr>
            <a:endParaRPr sz="2100" b="0" i="0" u="none" strike="noStrike" cap="none" dirty="0">
              <a:solidFill>
                <a:srgbClr val="191919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" name="Google Shape;498;p16">
            <a:extLst>
              <a:ext uri="{FF2B5EF4-FFF2-40B4-BE49-F238E27FC236}">
                <a16:creationId xmlns:a16="http://schemas.microsoft.com/office/drawing/2014/main" id="{E73F329B-3F1F-5531-D2BB-D169C9643167}"/>
              </a:ext>
            </a:extLst>
          </p:cNvPr>
          <p:cNvSpPr txBox="1"/>
          <p:nvPr/>
        </p:nvSpPr>
        <p:spPr>
          <a:xfrm>
            <a:off x="1028700" y="9472066"/>
            <a:ext cx="34719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1800" dirty="0">
                <a:latin typeface="Inter"/>
                <a:ea typeface="Inter"/>
                <a:cs typeface="Inter"/>
                <a:sym typeface="Inter"/>
              </a:rPr>
              <a:t>Webinar 09/12/2025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2" name="Google Shape;492;p16"/>
          <p:cNvCxnSpPr/>
          <p:nvPr/>
        </p:nvCxnSpPr>
        <p:spPr>
          <a:xfrm>
            <a:off x="1028700" y="9258300"/>
            <a:ext cx="162306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93" name="Google Shape;493;p16"/>
          <p:cNvSpPr/>
          <p:nvPr/>
        </p:nvSpPr>
        <p:spPr>
          <a:xfrm>
            <a:off x="15766286" y="9433076"/>
            <a:ext cx="1493014" cy="344679"/>
          </a:xfrm>
          <a:custGeom>
            <a:avLst/>
            <a:gdLst/>
            <a:ahLst/>
            <a:cxnLst/>
            <a:rect l="l" t="t" r="r" b="b"/>
            <a:pathLst>
              <a:path w="1493014" h="344679" extrusionOk="0">
                <a:moveTo>
                  <a:pt x="0" y="0"/>
                </a:moveTo>
                <a:lnTo>
                  <a:pt x="1493014" y="0"/>
                </a:lnTo>
                <a:lnTo>
                  <a:pt x="1493014" y="344679"/>
                </a:lnTo>
                <a:lnTo>
                  <a:pt x="0" y="344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94" name="Google Shape;494;p16"/>
          <p:cNvSpPr txBox="1"/>
          <p:nvPr/>
        </p:nvSpPr>
        <p:spPr>
          <a:xfrm>
            <a:off x="1028700" y="346075"/>
            <a:ext cx="16230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n-US" sz="2400" b="0" i="0" u="none" strike="noStrike" cap="none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06. Controle werking FlexiO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16"/>
          <p:cNvSpPr txBox="1"/>
          <p:nvPr/>
        </p:nvSpPr>
        <p:spPr>
          <a:xfrm>
            <a:off x="587420" y="1471529"/>
            <a:ext cx="8115300" cy="4637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0480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●"/>
            </a:pPr>
            <a:r>
              <a:rPr lang="en-US" sz="2000" b="1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Hoe </a:t>
            </a:r>
            <a:r>
              <a:rPr lang="en-US" sz="2000" b="1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zelf</a:t>
            </a:r>
            <a:r>
              <a:rPr lang="en-US" sz="2000" b="1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de </a:t>
            </a:r>
            <a:r>
              <a:rPr lang="en-US" sz="2000" b="1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controle</a:t>
            </a:r>
            <a:r>
              <a:rPr lang="en-US" sz="2000" b="1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00" b="1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uitvoeren</a:t>
            </a:r>
            <a:r>
              <a:rPr lang="en-US" sz="2000" b="1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?</a:t>
            </a:r>
            <a:endParaRPr dirty="0"/>
          </a:p>
        </p:txBody>
      </p:sp>
      <p:pic>
        <p:nvPicPr>
          <p:cNvPr id="496" name="Google Shape;496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06372" y="1471529"/>
            <a:ext cx="3578217" cy="7190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307446" y="1471529"/>
            <a:ext cx="3951854" cy="7343942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16"/>
          <p:cNvSpPr txBox="1"/>
          <p:nvPr/>
        </p:nvSpPr>
        <p:spPr>
          <a:xfrm>
            <a:off x="1028700" y="9472066"/>
            <a:ext cx="34719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1800" dirty="0">
                <a:latin typeface="Inter"/>
                <a:ea typeface="Inter"/>
                <a:cs typeface="Inter"/>
                <a:sym typeface="Inter"/>
              </a:rPr>
              <a:t>Webinar 09/12/2025</a:t>
            </a:r>
            <a:endParaRPr lang="en-US" dirty="0"/>
          </a:p>
        </p:txBody>
      </p:sp>
      <p:sp>
        <p:nvSpPr>
          <p:cNvPr id="499" name="Google Shape;499;p16"/>
          <p:cNvSpPr txBox="1"/>
          <p:nvPr/>
        </p:nvSpPr>
        <p:spPr>
          <a:xfrm>
            <a:off x="923068" y="2575421"/>
            <a:ext cx="8115300" cy="28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marR="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"/>
              <a:buFont typeface="Arial"/>
              <a:buChar char="●"/>
            </a:pP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Deel je </a:t>
            </a: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kosten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door je </a:t>
            </a: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verbruik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, doe </a:t>
            </a: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dit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per </a:t>
            </a: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maand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of </a:t>
            </a: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jaar</a:t>
            </a:r>
            <a:endParaRPr sz="1600" b="0" i="0" u="none" strike="noStrike" cap="none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609600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914400" marR="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"/>
              <a:buFont typeface="Arial"/>
              <a:buChar char="●"/>
            </a:pP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(</a:t>
            </a: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energiefactuur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– </a:t>
            </a: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inkomsten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) / </a:t>
            </a: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verbruik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= €/kWh</a:t>
            </a:r>
            <a:endParaRPr dirty="0"/>
          </a:p>
          <a:p>
            <a:pPr marL="914400" marR="0" lvl="1" indent="-22351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"/>
              <a:buFont typeface="Arial"/>
              <a:buNone/>
            </a:pPr>
            <a:endParaRPr sz="1600" b="0" i="0" u="none" strike="noStrike" cap="none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914400" marR="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"/>
              <a:buFont typeface="Arial"/>
              <a:buChar char="●"/>
            </a:pP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(</a:t>
            </a: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energiefactuur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€81,18 - €20 </a:t>
            </a: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inkomsten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) / 648kWh = €0,093/kWh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22351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"/>
              <a:buFont typeface="Arial"/>
              <a:buNone/>
            </a:pPr>
            <a:endParaRPr sz="1600" b="0" i="0" u="none" strike="noStrike" cap="none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914400" marR="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"/>
              <a:buFont typeface="Arial"/>
              <a:buChar char="●"/>
            </a:pP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Marktgemiddelde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: €0,29/kWh</a:t>
            </a:r>
            <a:endParaRPr dirty="0"/>
          </a:p>
          <a:p>
            <a:pPr marL="914400" marR="0" lvl="1" indent="-22351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"/>
              <a:buFont typeface="Arial"/>
              <a:buChar char="●"/>
            </a:pP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(€0,29 - €0,09) x 648kWh = €129,6 </a:t>
            </a: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totale</a:t>
            </a:r>
            <a:r>
              <a:rPr lang="en-US" sz="16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besparing</a:t>
            </a:r>
            <a:endParaRPr sz="1600" b="0" i="0" u="none" strike="noStrike" cap="none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914400" marR="0" lvl="1" indent="-22351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"/>
              <a:buFont typeface="Arial"/>
              <a:buNone/>
            </a:pPr>
            <a:endParaRPr sz="1600" b="0" i="0" u="none" strike="noStrike" cap="none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00" name="Google Shape;500;p16"/>
          <p:cNvSpPr txBox="1"/>
          <p:nvPr/>
        </p:nvSpPr>
        <p:spPr>
          <a:xfrm>
            <a:off x="231861" y="6975755"/>
            <a:ext cx="8115300" cy="1550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marR="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"/>
              <a:buFont typeface="Arial"/>
              <a:buChar char="●"/>
            </a:pPr>
            <a:r>
              <a:rPr lang="en-US" sz="2000" b="1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Belangrijk</a:t>
            </a:r>
            <a:r>
              <a:rPr lang="en-US" sz="2000" b="1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:</a:t>
            </a:r>
            <a:endParaRPr lang="en-US" sz="2000" b="1" i="0" u="none" strike="noStrike" cap="none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914400" marR="0" lvl="1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"/>
              <a:buFont typeface="Arial"/>
              <a:buChar char="●"/>
            </a:pPr>
            <a:r>
              <a:rPr lang="en-US" sz="1600" i="0" u="none" strike="noStrike" cap="none" dirty="0" err="1">
                <a:solidFill>
                  <a:schemeClr val="dk2"/>
                </a:solidFill>
                <a:latin typeface="Inter" panose="02000503000000020004" pitchFamily="2" charset="0"/>
                <a:ea typeface="Inter" panose="02000503000000020004" pitchFamily="2" charset="0"/>
                <a:cs typeface="Inter"/>
                <a:sym typeface="Inter"/>
              </a:rPr>
              <a:t>Verbruik</a:t>
            </a:r>
            <a:r>
              <a:rPr lang="en-US" sz="1600" i="0" u="none" strike="noStrike" cap="none" dirty="0">
                <a:solidFill>
                  <a:schemeClr val="dk2"/>
                </a:solidFill>
                <a:latin typeface="Inter" panose="02000503000000020004" pitchFamily="2" charset="0"/>
                <a:ea typeface="Inter" panose="02000503000000020004" pitchFamily="2" charset="0"/>
                <a:cs typeface="Inter"/>
                <a:sym typeface="Inter"/>
              </a:rPr>
              <a:t> is </a:t>
            </a:r>
            <a:r>
              <a:rPr lang="en-US" sz="1600" i="0" u="none" strike="noStrike" cap="none" dirty="0" err="1">
                <a:solidFill>
                  <a:schemeClr val="dk2"/>
                </a:solidFill>
                <a:latin typeface="Inter" panose="02000503000000020004" pitchFamily="2" charset="0"/>
                <a:ea typeface="Inter" panose="02000503000000020004" pitchFamily="2" charset="0"/>
                <a:cs typeface="Inter"/>
                <a:sym typeface="Inter"/>
              </a:rPr>
              <a:t>niet</a:t>
            </a:r>
            <a:r>
              <a:rPr lang="en-US" sz="1600" i="0" u="none" strike="noStrike" cap="none" dirty="0">
                <a:solidFill>
                  <a:schemeClr val="dk2"/>
                </a:solidFill>
                <a:latin typeface="Inter" panose="02000503000000020004" pitchFamily="2" charset="0"/>
                <a:ea typeface="Inter" panose="02000503000000020004" pitchFamily="2" charset="0"/>
                <a:cs typeface="Inter"/>
                <a:sym typeface="Inter"/>
              </a:rPr>
              <a:t> </a:t>
            </a:r>
            <a:r>
              <a:rPr lang="en-US" sz="1600" i="0" u="none" strike="noStrike" cap="none" dirty="0" err="1">
                <a:solidFill>
                  <a:schemeClr val="dk2"/>
                </a:solidFill>
                <a:latin typeface="Inter" panose="02000503000000020004" pitchFamily="2" charset="0"/>
                <a:ea typeface="Inter" panose="02000503000000020004" pitchFamily="2" charset="0"/>
                <a:cs typeface="Inter"/>
                <a:sym typeface="Inter"/>
              </a:rPr>
              <a:t>hetzelfde</a:t>
            </a:r>
            <a:r>
              <a:rPr lang="en-US" sz="1600" i="0" u="none" strike="noStrike" cap="none" dirty="0">
                <a:solidFill>
                  <a:schemeClr val="dk2"/>
                </a:solidFill>
                <a:latin typeface="Inter" panose="02000503000000020004" pitchFamily="2" charset="0"/>
                <a:ea typeface="Inter" panose="02000503000000020004" pitchFamily="2" charset="0"/>
                <a:cs typeface="Inter"/>
                <a:sym typeface="Inter"/>
              </a:rPr>
              <a:t> </a:t>
            </a:r>
            <a:r>
              <a:rPr lang="en-US" sz="1600" i="0" u="none" strike="noStrike" cap="none" dirty="0" err="1">
                <a:solidFill>
                  <a:schemeClr val="dk2"/>
                </a:solidFill>
                <a:latin typeface="Inter" panose="02000503000000020004" pitchFamily="2" charset="0"/>
                <a:ea typeface="Inter" panose="02000503000000020004" pitchFamily="2" charset="0"/>
                <a:cs typeface="Inter"/>
                <a:sym typeface="Inter"/>
              </a:rPr>
              <a:t>als</a:t>
            </a:r>
            <a:r>
              <a:rPr lang="en-US" sz="1600" i="0" u="none" strike="noStrike" cap="none" dirty="0">
                <a:solidFill>
                  <a:schemeClr val="dk2"/>
                </a:solidFill>
                <a:latin typeface="Inter" panose="02000503000000020004" pitchFamily="2" charset="0"/>
                <a:ea typeface="Inter" panose="02000503000000020004" pitchFamily="2" charset="0"/>
                <a:cs typeface="Inter"/>
                <a:sym typeface="Inter"/>
              </a:rPr>
              <a:t> </a:t>
            </a:r>
            <a:r>
              <a:rPr lang="en-US" sz="1600" i="0" u="none" strike="noStrike" cap="none" dirty="0" err="1">
                <a:solidFill>
                  <a:schemeClr val="dk2"/>
                </a:solidFill>
                <a:latin typeface="Inter" panose="02000503000000020004" pitchFamily="2" charset="0"/>
                <a:ea typeface="Inter" panose="02000503000000020004" pitchFamily="2" charset="0"/>
                <a:cs typeface="Inter"/>
                <a:sym typeface="Inter"/>
              </a:rPr>
              <a:t>afname</a:t>
            </a:r>
            <a:r>
              <a:rPr lang="en-US" sz="1600" i="0" u="none" strike="noStrike" cap="none" dirty="0">
                <a:solidFill>
                  <a:schemeClr val="dk2"/>
                </a:solidFill>
                <a:latin typeface="Inter" panose="02000503000000020004" pitchFamily="2" charset="0"/>
                <a:ea typeface="Inter" panose="02000503000000020004" pitchFamily="2" charset="0"/>
                <a:cs typeface="Inter"/>
                <a:sym typeface="Inter"/>
              </a:rPr>
              <a:t>!</a:t>
            </a:r>
            <a:endParaRPr sz="1600" i="0" u="none" strike="noStrike" cap="none" dirty="0">
              <a:solidFill>
                <a:schemeClr val="dk2"/>
              </a:solidFill>
              <a:latin typeface="Inter" panose="02000503000000020004" pitchFamily="2" charset="0"/>
              <a:ea typeface="Inter" panose="02000503000000020004" pitchFamily="2" charset="0"/>
              <a:cs typeface="Inter"/>
              <a:sym typeface="Inter"/>
            </a:endParaRPr>
          </a:p>
          <a:p>
            <a:pPr marL="914400" marR="0" lvl="1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"/>
              <a:buFont typeface="Arial"/>
              <a:buChar char="●"/>
            </a:pPr>
            <a:r>
              <a:rPr lang="en-US" sz="1600" i="0" u="none" strike="noStrike" cap="none" dirty="0" err="1">
                <a:solidFill>
                  <a:schemeClr val="dk2"/>
                </a:solidFill>
                <a:latin typeface="Inter" panose="02000503000000020004" pitchFamily="2" charset="0"/>
                <a:ea typeface="Inter" panose="02000503000000020004" pitchFamily="2" charset="0"/>
                <a:cs typeface="Inter"/>
                <a:sym typeface="Inter"/>
              </a:rPr>
              <a:t>Voordeel</a:t>
            </a:r>
            <a:r>
              <a:rPr lang="en-US" sz="1600" i="0" u="none" strike="noStrike" cap="none" dirty="0">
                <a:solidFill>
                  <a:schemeClr val="dk2"/>
                </a:solidFill>
                <a:latin typeface="Inter" panose="02000503000000020004" pitchFamily="2" charset="0"/>
                <a:ea typeface="Inter" panose="02000503000000020004" pitchFamily="2" charset="0"/>
                <a:cs typeface="Inter"/>
                <a:sym typeface="Inter"/>
              </a:rPr>
              <a:t> van </a:t>
            </a:r>
            <a:r>
              <a:rPr lang="en-US" sz="1600" i="0" u="none" strike="noStrike" cap="none" dirty="0" err="1">
                <a:solidFill>
                  <a:schemeClr val="dk2"/>
                </a:solidFill>
                <a:latin typeface="Inter" panose="02000503000000020004" pitchFamily="2" charset="0"/>
                <a:ea typeface="Inter" panose="02000503000000020004" pitchFamily="2" charset="0"/>
                <a:cs typeface="Inter"/>
                <a:sym typeface="Inter"/>
              </a:rPr>
              <a:t>maandelijkse</a:t>
            </a:r>
            <a:r>
              <a:rPr lang="en-US" sz="1600" i="0" u="none" strike="noStrike" cap="none" dirty="0">
                <a:solidFill>
                  <a:schemeClr val="dk2"/>
                </a:solidFill>
                <a:latin typeface="Inter" panose="02000503000000020004" pitchFamily="2" charset="0"/>
                <a:ea typeface="Inter" panose="02000503000000020004" pitchFamily="2" charset="0"/>
                <a:cs typeface="Inter"/>
                <a:sym typeface="Inter"/>
              </a:rPr>
              <a:t> </a:t>
            </a:r>
            <a:r>
              <a:rPr lang="en-US" sz="1600" i="0" u="none" strike="noStrike" cap="none" dirty="0" err="1">
                <a:solidFill>
                  <a:schemeClr val="dk2"/>
                </a:solidFill>
                <a:latin typeface="Inter" panose="02000503000000020004" pitchFamily="2" charset="0"/>
                <a:ea typeface="Inter" panose="02000503000000020004" pitchFamily="2" charset="0"/>
                <a:cs typeface="Inter"/>
                <a:sym typeface="Inter"/>
              </a:rPr>
              <a:t>afrekening</a:t>
            </a:r>
            <a:endParaRPr sz="1600" i="0" u="none" strike="noStrike" cap="none" dirty="0">
              <a:solidFill>
                <a:srgbClr val="000000"/>
              </a:solidFill>
              <a:latin typeface="Inter" panose="02000503000000020004" pitchFamily="2" charset="0"/>
              <a:ea typeface="Inter" panose="02000503000000020004" pitchFamily="2" charset="0"/>
              <a:sym typeface="Arial"/>
            </a:endParaRPr>
          </a:p>
          <a:p>
            <a:pPr marL="457200" marR="0" lvl="0" indent="-20320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None/>
            </a:pPr>
            <a:endParaRPr sz="2000" b="1" i="0" u="none" strike="noStrike" cap="none" dirty="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" grpId="0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8"/>
          <p:cNvSpPr/>
          <p:nvPr/>
        </p:nvSpPr>
        <p:spPr>
          <a:xfrm>
            <a:off x="0" y="-1321934"/>
            <a:ext cx="18282627" cy="12926986"/>
          </a:xfrm>
          <a:custGeom>
            <a:avLst/>
            <a:gdLst/>
            <a:ahLst/>
            <a:cxnLst/>
            <a:rect l="l" t="t" r="r" b="b"/>
            <a:pathLst>
              <a:path w="14251812" h="10076942" extrusionOk="0">
                <a:moveTo>
                  <a:pt x="14251812" y="0"/>
                </a:moveTo>
                <a:lnTo>
                  <a:pt x="0" y="0"/>
                </a:lnTo>
                <a:lnTo>
                  <a:pt x="0" y="10076942"/>
                </a:lnTo>
                <a:lnTo>
                  <a:pt x="14251812" y="10076942"/>
                </a:lnTo>
                <a:lnTo>
                  <a:pt x="14251812" y="0"/>
                </a:lnTo>
                <a:close/>
              </a:path>
            </a:pathLst>
          </a:custGeom>
          <a:solidFill>
            <a:srgbClr val="386E70"/>
          </a:solidFill>
          <a:ln>
            <a:noFill/>
          </a:ln>
        </p:spPr>
      </p:sp>
      <p:sp>
        <p:nvSpPr>
          <p:cNvPr id="506" name="Google Shape;506;p18"/>
          <p:cNvSpPr txBox="1"/>
          <p:nvPr/>
        </p:nvSpPr>
        <p:spPr>
          <a:xfrm>
            <a:off x="-2245905" y="1543050"/>
            <a:ext cx="10843612" cy="8400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908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81"/>
              <a:buFont typeface="Arial"/>
              <a:buNone/>
            </a:pPr>
            <a:r>
              <a:rPr lang="en-US" sz="50081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06.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18"/>
          <p:cNvSpPr/>
          <p:nvPr/>
        </p:nvSpPr>
        <p:spPr>
          <a:xfrm>
            <a:off x="15673343" y="9597339"/>
            <a:ext cx="1585957" cy="366355"/>
          </a:xfrm>
          <a:custGeom>
            <a:avLst/>
            <a:gdLst/>
            <a:ahLst/>
            <a:cxnLst/>
            <a:rect l="l" t="t" r="r" b="b"/>
            <a:pathLst>
              <a:path w="1585957" h="366355" extrusionOk="0">
                <a:moveTo>
                  <a:pt x="0" y="0"/>
                </a:moveTo>
                <a:lnTo>
                  <a:pt x="1585957" y="0"/>
                </a:lnTo>
                <a:lnTo>
                  <a:pt x="1585957" y="366356"/>
                </a:lnTo>
                <a:lnTo>
                  <a:pt x="0" y="3663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08" name="Google Shape;508;p18"/>
          <p:cNvSpPr/>
          <p:nvPr/>
        </p:nvSpPr>
        <p:spPr>
          <a:xfrm>
            <a:off x="6854180" y="1272092"/>
            <a:ext cx="4096653" cy="7742815"/>
          </a:xfrm>
          <a:custGeom>
            <a:avLst/>
            <a:gdLst/>
            <a:ahLst/>
            <a:cxnLst/>
            <a:rect l="l" t="t" r="r" b="b"/>
            <a:pathLst>
              <a:path w="4096653" h="7742815" extrusionOk="0">
                <a:moveTo>
                  <a:pt x="0" y="0"/>
                </a:moveTo>
                <a:lnTo>
                  <a:pt x="4096653" y="0"/>
                </a:lnTo>
                <a:lnTo>
                  <a:pt x="4096653" y="7742816"/>
                </a:lnTo>
                <a:lnTo>
                  <a:pt x="0" y="77428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"/>
            </a:blip>
            <a:stretch>
              <a:fillRect/>
            </a:stretch>
          </a:blipFill>
          <a:ln>
            <a:noFill/>
          </a:ln>
        </p:spPr>
      </p:sp>
      <p:sp>
        <p:nvSpPr>
          <p:cNvPr id="509" name="Google Shape;509;p18"/>
          <p:cNvSpPr txBox="1"/>
          <p:nvPr/>
        </p:nvSpPr>
        <p:spPr>
          <a:xfrm>
            <a:off x="7768580" y="4944222"/>
            <a:ext cx="12143726" cy="322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90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37"/>
              <a:buFont typeface="Arial"/>
              <a:buNone/>
            </a:pPr>
            <a:r>
              <a:rPr lang="en-US" sz="9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Handige links en docs</a:t>
            </a:r>
            <a:endParaRPr sz="9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4" name="Google Shape;514;p88"/>
          <p:cNvCxnSpPr/>
          <p:nvPr/>
        </p:nvCxnSpPr>
        <p:spPr>
          <a:xfrm>
            <a:off x="1028700" y="9258300"/>
            <a:ext cx="162306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5" name="Google Shape;515;p88"/>
          <p:cNvSpPr/>
          <p:nvPr/>
        </p:nvSpPr>
        <p:spPr>
          <a:xfrm>
            <a:off x="15766286" y="9433076"/>
            <a:ext cx="1493014" cy="344679"/>
          </a:xfrm>
          <a:custGeom>
            <a:avLst/>
            <a:gdLst/>
            <a:ahLst/>
            <a:cxnLst/>
            <a:rect l="l" t="t" r="r" b="b"/>
            <a:pathLst>
              <a:path w="1493014" h="344679" extrusionOk="0">
                <a:moveTo>
                  <a:pt x="0" y="0"/>
                </a:moveTo>
                <a:lnTo>
                  <a:pt x="1493014" y="0"/>
                </a:lnTo>
                <a:lnTo>
                  <a:pt x="1493014" y="344679"/>
                </a:lnTo>
                <a:lnTo>
                  <a:pt x="0" y="344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16" name="Google Shape;516;p88"/>
          <p:cNvSpPr/>
          <p:nvPr/>
        </p:nvSpPr>
        <p:spPr>
          <a:xfrm>
            <a:off x="7095673" y="1272092"/>
            <a:ext cx="4096653" cy="7742815"/>
          </a:xfrm>
          <a:custGeom>
            <a:avLst/>
            <a:gdLst/>
            <a:ahLst/>
            <a:cxnLst/>
            <a:rect l="l" t="t" r="r" b="b"/>
            <a:pathLst>
              <a:path w="4096653" h="7742815" extrusionOk="0">
                <a:moveTo>
                  <a:pt x="0" y="0"/>
                </a:moveTo>
                <a:lnTo>
                  <a:pt x="4096654" y="0"/>
                </a:lnTo>
                <a:lnTo>
                  <a:pt x="4096654" y="7742816"/>
                </a:lnTo>
                <a:lnTo>
                  <a:pt x="0" y="77428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"/>
            </a:blip>
            <a:stretch>
              <a:fillRect/>
            </a:stretch>
          </a:blipFill>
          <a:ln>
            <a:noFill/>
          </a:ln>
        </p:spPr>
      </p:sp>
      <p:sp>
        <p:nvSpPr>
          <p:cNvPr id="517" name="Google Shape;517;p88"/>
          <p:cNvSpPr txBox="1"/>
          <p:nvPr/>
        </p:nvSpPr>
        <p:spPr>
          <a:xfrm>
            <a:off x="1028700" y="1946375"/>
            <a:ext cx="9994500" cy="5416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1" i="0" u="none" strike="noStrike" cap="none" dirty="0" err="1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Kennisbank</a:t>
            </a:r>
            <a:r>
              <a:rPr lang="en-US" sz="2500" b="1" i="0" u="none" strike="noStrike" cap="none" dirty="0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500" b="1" i="0" u="none" strike="noStrike" cap="none" dirty="0" err="1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gebruikers</a:t>
            </a:r>
            <a:r>
              <a:rPr lang="en-US" sz="2500" b="1" i="0" u="none" strike="noStrike" cap="none" dirty="0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76250" marR="0" lvl="0" indent="-34290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B9091"/>
              </a:buClr>
              <a:buSzPts val="1500"/>
              <a:buFont typeface="Arial"/>
              <a:buChar char="•"/>
            </a:pPr>
            <a:r>
              <a:rPr lang="en-US" sz="2100" b="0" i="0" u="sng" strike="noStrike" cap="none" dirty="0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kennisbank</a:t>
            </a:r>
            <a:endParaRPr sz="2100" b="0" i="0" u="none" strike="noStrike" cap="none" dirty="0">
              <a:solidFill>
                <a:srgbClr val="5B909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76250" marR="0" lvl="0" indent="-34290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B9091"/>
              </a:buClr>
              <a:buSzPts val="1500"/>
              <a:buFont typeface="Arial"/>
              <a:buChar char="•"/>
            </a:pPr>
            <a:r>
              <a:rPr lang="en-US" sz="2100" b="1" i="0" u="none" strike="noStrike" cap="none" dirty="0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eBook</a:t>
            </a:r>
            <a:r>
              <a:rPr lang="en-US" sz="2100" b="0" i="0" u="none" strike="noStrike" cap="none" dirty="0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lang="en-US" sz="2100" b="0" i="0" u="none" strike="noStrike" cap="none" dirty="0" err="1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herbekijk</a:t>
            </a:r>
            <a:r>
              <a:rPr lang="en-US" sz="2100" b="0" i="0" u="none" strike="noStrike" cap="none" dirty="0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 webinars, </a:t>
            </a:r>
            <a:r>
              <a:rPr lang="nl-BE" sz="2100" b="0" i="0" u="none" strike="noStrike" cap="none" dirty="0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diepgaande informatie over je App, Account, product, ..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76250" marR="0" lvl="0" indent="-24765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B9091"/>
              </a:buClr>
              <a:buSzPts val="1500"/>
              <a:buFont typeface="Arial"/>
              <a:buNone/>
            </a:pPr>
            <a:endParaRPr sz="2100" b="0" i="0" u="none" strike="noStrike" cap="none" dirty="0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1" i="0" u="none" strike="noStrike" cap="none" dirty="0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</a:rPr>
              <a:t>Website: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76250" marR="0" lvl="0" indent="-34290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B9091"/>
              </a:buClr>
              <a:buSzPts val="1500"/>
              <a:buFont typeface="Arial"/>
              <a:buChar char="•"/>
            </a:pPr>
            <a:r>
              <a:rPr lang="en-US" sz="2100" b="0" i="0" u="sng" strike="noStrike" cap="none" dirty="0">
                <a:solidFill>
                  <a:srgbClr val="5B9091"/>
                </a:solidFill>
                <a:latin typeface="Inter"/>
                <a:ea typeface="Inter"/>
                <a:cs typeface="Inter"/>
                <a:sym typeface="Inter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website</a:t>
            </a:r>
            <a:endParaRPr lang="en-US" sz="2100" b="0" i="0" u="sng" strike="noStrike" cap="none" dirty="0">
              <a:solidFill>
                <a:srgbClr val="5B909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76250" indent="-342900" algn="just">
              <a:lnSpc>
                <a:spcPct val="200000"/>
              </a:lnSpc>
              <a:buClr>
                <a:srgbClr val="5B9091"/>
              </a:buClr>
              <a:buSzPts val="1500"/>
              <a:buFont typeface="Arial"/>
              <a:buChar char="•"/>
            </a:pPr>
            <a:r>
              <a:rPr lang="en-US" sz="2100" dirty="0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Blogs, </a:t>
            </a:r>
            <a:r>
              <a:rPr lang="en-US" sz="2100" dirty="0" err="1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algemene</a:t>
            </a:r>
            <a:r>
              <a:rPr lang="en-US" sz="2100" dirty="0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100" dirty="0" err="1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informatie</a:t>
            </a:r>
            <a:r>
              <a:rPr lang="en-US" sz="2100" dirty="0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 over </a:t>
            </a:r>
            <a:r>
              <a:rPr lang="en-US" sz="2100" dirty="0" err="1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producten</a:t>
            </a:r>
            <a:r>
              <a:rPr lang="en-US" sz="2100" dirty="0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lang="en-US" sz="2100" dirty="0" err="1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contactpagina</a:t>
            </a:r>
            <a:r>
              <a:rPr lang="en-US" sz="2100" dirty="0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, ..</a:t>
            </a:r>
            <a:endParaRPr lang="en-US" dirty="0"/>
          </a:p>
        </p:txBody>
      </p:sp>
      <p:sp>
        <p:nvSpPr>
          <p:cNvPr id="518" name="Google Shape;518;p88"/>
          <p:cNvSpPr txBox="1"/>
          <p:nvPr/>
        </p:nvSpPr>
        <p:spPr>
          <a:xfrm>
            <a:off x="1028700" y="346075"/>
            <a:ext cx="162306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n-US" sz="2400" b="0" i="0" u="none" strike="noStrike" cap="none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06. Handige links en docs.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498;p16">
            <a:extLst>
              <a:ext uri="{FF2B5EF4-FFF2-40B4-BE49-F238E27FC236}">
                <a16:creationId xmlns:a16="http://schemas.microsoft.com/office/drawing/2014/main" id="{198D59A0-F1C9-5543-2A3A-25A4AB18BBEC}"/>
              </a:ext>
            </a:extLst>
          </p:cNvPr>
          <p:cNvSpPr txBox="1"/>
          <p:nvPr/>
        </p:nvSpPr>
        <p:spPr>
          <a:xfrm>
            <a:off x="1028700" y="9472066"/>
            <a:ext cx="34719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1800" dirty="0">
                <a:latin typeface="Inter"/>
                <a:ea typeface="Inter"/>
                <a:cs typeface="Inter"/>
                <a:sym typeface="Inter"/>
              </a:rPr>
              <a:t>Webinar 09/12/2025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>
          <a:extLst>
            <a:ext uri="{FF2B5EF4-FFF2-40B4-BE49-F238E27FC236}">
              <a16:creationId xmlns:a16="http://schemas.microsoft.com/office/drawing/2014/main" id="{C2A3B1EA-8FEB-ACE1-E00A-A0BB48527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4" name="Google Shape;514;p88">
            <a:extLst>
              <a:ext uri="{FF2B5EF4-FFF2-40B4-BE49-F238E27FC236}">
                <a16:creationId xmlns:a16="http://schemas.microsoft.com/office/drawing/2014/main" id="{A404F3BB-4A98-347E-E020-F1B0102B7BA9}"/>
              </a:ext>
            </a:extLst>
          </p:cNvPr>
          <p:cNvCxnSpPr/>
          <p:nvPr/>
        </p:nvCxnSpPr>
        <p:spPr>
          <a:xfrm>
            <a:off x="1028700" y="9258300"/>
            <a:ext cx="162306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5" name="Google Shape;515;p88">
            <a:extLst>
              <a:ext uri="{FF2B5EF4-FFF2-40B4-BE49-F238E27FC236}">
                <a16:creationId xmlns:a16="http://schemas.microsoft.com/office/drawing/2014/main" id="{61D609B1-4FB4-88AE-351C-FD33B89CBA2C}"/>
              </a:ext>
            </a:extLst>
          </p:cNvPr>
          <p:cNvSpPr/>
          <p:nvPr/>
        </p:nvSpPr>
        <p:spPr>
          <a:xfrm>
            <a:off x="15766286" y="9433076"/>
            <a:ext cx="1493014" cy="344679"/>
          </a:xfrm>
          <a:custGeom>
            <a:avLst/>
            <a:gdLst/>
            <a:ahLst/>
            <a:cxnLst/>
            <a:rect l="l" t="t" r="r" b="b"/>
            <a:pathLst>
              <a:path w="1493014" h="344679" extrusionOk="0">
                <a:moveTo>
                  <a:pt x="0" y="0"/>
                </a:moveTo>
                <a:lnTo>
                  <a:pt x="1493014" y="0"/>
                </a:lnTo>
                <a:lnTo>
                  <a:pt x="1493014" y="344679"/>
                </a:lnTo>
                <a:lnTo>
                  <a:pt x="0" y="344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" name="Google Shape;498;p16">
            <a:extLst>
              <a:ext uri="{FF2B5EF4-FFF2-40B4-BE49-F238E27FC236}">
                <a16:creationId xmlns:a16="http://schemas.microsoft.com/office/drawing/2014/main" id="{3F3CC021-ABD3-DFEF-AB75-BF3A89685F41}"/>
              </a:ext>
            </a:extLst>
          </p:cNvPr>
          <p:cNvSpPr txBox="1"/>
          <p:nvPr/>
        </p:nvSpPr>
        <p:spPr>
          <a:xfrm>
            <a:off x="1028700" y="9472066"/>
            <a:ext cx="34719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1800" dirty="0">
                <a:latin typeface="Inter"/>
                <a:ea typeface="Inter"/>
                <a:cs typeface="Inter"/>
                <a:sym typeface="Inter"/>
              </a:rPr>
              <a:t>Webinar 09/12/2025</a:t>
            </a:r>
            <a:endParaRPr lang="en-US" dirty="0"/>
          </a:p>
        </p:txBody>
      </p:sp>
      <p:pic>
        <p:nvPicPr>
          <p:cNvPr id="3" name="Google Shape;520;p88">
            <a:extLst>
              <a:ext uri="{FF2B5EF4-FFF2-40B4-BE49-F238E27FC236}">
                <a16:creationId xmlns:a16="http://schemas.microsoft.com/office/drawing/2014/main" id="{A1880237-9FB9-3E76-0BD1-D5D17C882D6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rcRect/>
          <a:stretch/>
        </p:blipFill>
        <p:spPr>
          <a:xfrm>
            <a:off x="7503112" y="3515872"/>
            <a:ext cx="3281774" cy="325525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521;p88">
            <a:extLst>
              <a:ext uri="{FF2B5EF4-FFF2-40B4-BE49-F238E27FC236}">
                <a16:creationId xmlns:a16="http://schemas.microsoft.com/office/drawing/2014/main" id="{E4C77772-3289-CD3B-F304-FF77D681628C}"/>
              </a:ext>
            </a:extLst>
          </p:cNvPr>
          <p:cNvSpPr txBox="1"/>
          <p:nvPr/>
        </p:nvSpPr>
        <p:spPr>
          <a:xfrm>
            <a:off x="547086" y="1801869"/>
            <a:ext cx="17193826" cy="1338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 err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rPr>
              <a:t>Jouw</a:t>
            </a:r>
            <a:r>
              <a:rPr lang="en-US" sz="2500" b="1" dirty="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500" b="1" dirty="0" err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rPr>
              <a:t>mening</a:t>
            </a:r>
            <a:r>
              <a:rPr lang="en-US" sz="2500" b="1" dirty="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500" b="1" dirty="0" err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rPr>
              <a:t>telt</a:t>
            </a:r>
            <a:r>
              <a:rPr lang="en-US" sz="2500" b="1" dirty="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rPr>
              <a:t>! 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rPr>
              <a:t>Deel je feedback via </a:t>
            </a:r>
            <a:r>
              <a:rPr lang="en-US" sz="2500" dirty="0" err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rPr>
              <a:t>ons</a:t>
            </a:r>
            <a:r>
              <a:rPr lang="en-US" sz="2500" dirty="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500" dirty="0" err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rPr>
              <a:t>evaluatieformulier</a:t>
            </a:r>
            <a:r>
              <a:rPr lang="en-US" sz="2500" dirty="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lang="en-US" sz="2500" dirty="0" err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rPr>
              <a:t>en</a:t>
            </a:r>
            <a:r>
              <a:rPr lang="en-US" sz="2500" dirty="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rPr>
              <a:t> help </a:t>
            </a:r>
            <a:r>
              <a:rPr lang="en-US" sz="2500" dirty="0" err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rPr>
              <a:t>onze</a:t>
            </a:r>
            <a:r>
              <a:rPr lang="en-US" sz="2500" dirty="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rPr>
              <a:t> customer service </a:t>
            </a:r>
            <a:r>
              <a:rPr lang="en-US" sz="2500" dirty="0" err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rPr>
              <a:t>en</a:t>
            </a:r>
            <a:r>
              <a:rPr lang="en-US" sz="2500" dirty="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500" dirty="0" err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rPr>
              <a:t>producten</a:t>
            </a:r>
            <a:r>
              <a:rPr lang="en-US" sz="2500" dirty="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500" dirty="0" err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rPr>
              <a:t>te</a:t>
            </a:r>
            <a:r>
              <a:rPr lang="en-US" sz="2500" dirty="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500" dirty="0" err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rPr>
              <a:t>verbeteren</a:t>
            </a:r>
            <a:r>
              <a:rPr lang="en-US" sz="2500" dirty="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rPr>
              <a:t>.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00381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9"/>
          <p:cNvSpPr/>
          <p:nvPr/>
        </p:nvSpPr>
        <p:spPr>
          <a:xfrm>
            <a:off x="0" y="-1321934"/>
            <a:ext cx="18282627" cy="12926986"/>
          </a:xfrm>
          <a:custGeom>
            <a:avLst/>
            <a:gdLst/>
            <a:ahLst/>
            <a:cxnLst/>
            <a:rect l="l" t="t" r="r" b="b"/>
            <a:pathLst>
              <a:path w="14251812" h="10076942" extrusionOk="0">
                <a:moveTo>
                  <a:pt x="14251812" y="0"/>
                </a:moveTo>
                <a:lnTo>
                  <a:pt x="0" y="0"/>
                </a:lnTo>
                <a:lnTo>
                  <a:pt x="0" y="10076942"/>
                </a:lnTo>
                <a:lnTo>
                  <a:pt x="14251812" y="10076942"/>
                </a:lnTo>
                <a:lnTo>
                  <a:pt x="14251812" y="0"/>
                </a:lnTo>
                <a:close/>
              </a:path>
            </a:pathLst>
          </a:custGeom>
          <a:solidFill>
            <a:srgbClr val="386E70"/>
          </a:solidFill>
          <a:ln>
            <a:noFill/>
          </a:ln>
        </p:spPr>
      </p:sp>
      <p:sp>
        <p:nvSpPr>
          <p:cNvPr id="527" name="Google Shape;527;p19"/>
          <p:cNvSpPr txBox="1"/>
          <p:nvPr/>
        </p:nvSpPr>
        <p:spPr>
          <a:xfrm>
            <a:off x="-2245905" y="1543050"/>
            <a:ext cx="10843612" cy="8400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908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81"/>
              <a:buFont typeface="Arial"/>
              <a:buNone/>
            </a:pPr>
            <a:r>
              <a:rPr lang="en-US" sz="50081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07.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19"/>
          <p:cNvSpPr/>
          <p:nvPr/>
        </p:nvSpPr>
        <p:spPr>
          <a:xfrm>
            <a:off x="15673343" y="9597339"/>
            <a:ext cx="1585957" cy="366355"/>
          </a:xfrm>
          <a:custGeom>
            <a:avLst/>
            <a:gdLst/>
            <a:ahLst/>
            <a:cxnLst/>
            <a:rect l="l" t="t" r="r" b="b"/>
            <a:pathLst>
              <a:path w="1585957" h="366355" extrusionOk="0">
                <a:moveTo>
                  <a:pt x="0" y="0"/>
                </a:moveTo>
                <a:lnTo>
                  <a:pt x="1585957" y="0"/>
                </a:lnTo>
                <a:lnTo>
                  <a:pt x="1585957" y="366356"/>
                </a:lnTo>
                <a:lnTo>
                  <a:pt x="0" y="3663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29" name="Google Shape;529;p19"/>
          <p:cNvSpPr/>
          <p:nvPr/>
        </p:nvSpPr>
        <p:spPr>
          <a:xfrm>
            <a:off x="6854180" y="1272092"/>
            <a:ext cx="4096653" cy="7742815"/>
          </a:xfrm>
          <a:custGeom>
            <a:avLst/>
            <a:gdLst/>
            <a:ahLst/>
            <a:cxnLst/>
            <a:rect l="l" t="t" r="r" b="b"/>
            <a:pathLst>
              <a:path w="4096653" h="7742815" extrusionOk="0">
                <a:moveTo>
                  <a:pt x="0" y="0"/>
                </a:moveTo>
                <a:lnTo>
                  <a:pt x="4096653" y="0"/>
                </a:lnTo>
                <a:lnTo>
                  <a:pt x="4096653" y="7742816"/>
                </a:lnTo>
                <a:lnTo>
                  <a:pt x="0" y="77428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"/>
            </a:blip>
            <a:stretch>
              <a:fillRect/>
            </a:stretch>
          </a:blipFill>
          <a:ln>
            <a:noFill/>
          </a:ln>
        </p:spPr>
      </p:sp>
      <p:sp>
        <p:nvSpPr>
          <p:cNvPr id="530" name="Google Shape;530;p19"/>
          <p:cNvSpPr txBox="1"/>
          <p:nvPr/>
        </p:nvSpPr>
        <p:spPr>
          <a:xfrm>
            <a:off x="7946709" y="6345668"/>
            <a:ext cx="12143726" cy="1610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90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37"/>
              <a:buFont typeface="Arial"/>
              <a:buNone/>
            </a:pPr>
            <a:r>
              <a:rPr lang="en-US" sz="9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Q&amp;A</a:t>
            </a:r>
            <a:endParaRPr sz="9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89"/>
          <p:cNvSpPr/>
          <p:nvPr/>
        </p:nvSpPr>
        <p:spPr>
          <a:xfrm>
            <a:off x="-15425" y="0"/>
            <a:ext cx="18303425" cy="10287000"/>
          </a:xfrm>
          <a:custGeom>
            <a:avLst/>
            <a:gdLst/>
            <a:ahLst/>
            <a:cxnLst/>
            <a:rect l="l" t="t" r="r" b="b"/>
            <a:pathLst>
              <a:path w="14251812" h="10076942" extrusionOk="0">
                <a:moveTo>
                  <a:pt x="14251812" y="0"/>
                </a:moveTo>
                <a:lnTo>
                  <a:pt x="0" y="0"/>
                </a:lnTo>
                <a:lnTo>
                  <a:pt x="0" y="10076942"/>
                </a:lnTo>
                <a:lnTo>
                  <a:pt x="14251812" y="10076942"/>
                </a:lnTo>
                <a:lnTo>
                  <a:pt x="14251812" y="0"/>
                </a:lnTo>
                <a:close/>
              </a:path>
            </a:pathLst>
          </a:custGeom>
          <a:solidFill>
            <a:srgbClr val="83AEAE"/>
          </a:solidFill>
          <a:ln>
            <a:noFill/>
          </a:ln>
        </p:spPr>
      </p:sp>
      <p:sp>
        <p:nvSpPr>
          <p:cNvPr id="536" name="Google Shape;536;p89"/>
          <p:cNvSpPr/>
          <p:nvPr/>
        </p:nvSpPr>
        <p:spPr>
          <a:xfrm>
            <a:off x="7546305" y="2123794"/>
            <a:ext cx="3195389" cy="6039396"/>
          </a:xfrm>
          <a:custGeom>
            <a:avLst/>
            <a:gdLst/>
            <a:ahLst/>
            <a:cxnLst/>
            <a:rect l="l" t="t" r="r" b="b"/>
            <a:pathLst>
              <a:path w="4096653" h="7742815" extrusionOk="0">
                <a:moveTo>
                  <a:pt x="0" y="0"/>
                </a:moveTo>
                <a:lnTo>
                  <a:pt x="4096654" y="0"/>
                </a:lnTo>
                <a:lnTo>
                  <a:pt x="4096654" y="7742816"/>
                </a:lnTo>
                <a:lnTo>
                  <a:pt x="0" y="77428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"/>
            </a:blip>
            <a:stretch>
              <a:fillRect/>
            </a:stretch>
          </a:blipFill>
          <a:ln>
            <a:noFill/>
          </a:ln>
        </p:spPr>
      </p:sp>
      <p:sp>
        <p:nvSpPr>
          <p:cNvPr id="537" name="Google Shape;537;p89"/>
          <p:cNvSpPr/>
          <p:nvPr/>
        </p:nvSpPr>
        <p:spPr>
          <a:xfrm>
            <a:off x="13433764" y="8918816"/>
            <a:ext cx="4483137" cy="1034983"/>
          </a:xfrm>
          <a:custGeom>
            <a:avLst/>
            <a:gdLst/>
            <a:ahLst/>
            <a:cxnLst/>
            <a:rect l="l" t="t" r="r" b="b"/>
            <a:pathLst>
              <a:path w="5747612" h="1326901" extrusionOk="0">
                <a:moveTo>
                  <a:pt x="0" y="0"/>
                </a:moveTo>
                <a:lnTo>
                  <a:pt x="5747612" y="0"/>
                </a:lnTo>
                <a:lnTo>
                  <a:pt x="5747612" y="1326901"/>
                </a:lnTo>
                <a:lnTo>
                  <a:pt x="0" y="13269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38" name="Google Shape;538;p89"/>
          <p:cNvSpPr txBox="1"/>
          <p:nvPr/>
        </p:nvSpPr>
        <p:spPr>
          <a:xfrm>
            <a:off x="534153" y="934034"/>
            <a:ext cx="17934915" cy="2101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899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65"/>
              <a:buFont typeface="Arial"/>
              <a:buNone/>
            </a:pPr>
            <a:r>
              <a:rPr lang="en-US" sz="6264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Bedankt voor je aanwezigheid! </a:t>
            </a:r>
            <a:endParaRPr sz="109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90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65"/>
              <a:buFont typeface="Arial"/>
              <a:buNone/>
            </a:pPr>
            <a:endParaRPr sz="6264" b="0" i="0" u="none" strike="noStrike" cap="none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4251812" h="10076942" extrusionOk="0">
                <a:moveTo>
                  <a:pt x="14251812" y="0"/>
                </a:moveTo>
                <a:lnTo>
                  <a:pt x="0" y="0"/>
                </a:lnTo>
                <a:lnTo>
                  <a:pt x="0" y="10076942"/>
                </a:lnTo>
                <a:lnTo>
                  <a:pt x="14251812" y="10076942"/>
                </a:lnTo>
                <a:lnTo>
                  <a:pt x="14251812" y="0"/>
                </a:lnTo>
                <a:close/>
              </a:path>
            </a:pathLst>
          </a:custGeom>
          <a:solidFill>
            <a:srgbClr val="386E70"/>
          </a:solidFill>
          <a:ln>
            <a:noFill/>
          </a:ln>
        </p:spPr>
      </p:sp>
      <p:sp>
        <p:nvSpPr>
          <p:cNvPr id="116" name="Google Shape;116;p9"/>
          <p:cNvSpPr txBox="1"/>
          <p:nvPr/>
        </p:nvSpPr>
        <p:spPr>
          <a:xfrm>
            <a:off x="-1941105" y="1543050"/>
            <a:ext cx="10843612" cy="8400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908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81"/>
              <a:buFont typeface="Arial"/>
              <a:buNone/>
            </a:pPr>
            <a:r>
              <a:rPr lang="en-US" sz="50081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01.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9"/>
          <p:cNvSpPr/>
          <p:nvPr/>
        </p:nvSpPr>
        <p:spPr>
          <a:xfrm>
            <a:off x="15673343" y="9597339"/>
            <a:ext cx="1585957" cy="366355"/>
          </a:xfrm>
          <a:custGeom>
            <a:avLst/>
            <a:gdLst/>
            <a:ahLst/>
            <a:cxnLst/>
            <a:rect l="l" t="t" r="r" b="b"/>
            <a:pathLst>
              <a:path w="1585957" h="366355" extrusionOk="0">
                <a:moveTo>
                  <a:pt x="0" y="0"/>
                </a:moveTo>
                <a:lnTo>
                  <a:pt x="1585957" y="0"/>
                </a:lnTo>
                <a:lnTo>
                  <a:pt x="1585957" y="366356"/>
                </a:lnTo>
                <a:lnTo>
                  <a:pt x="0" y="3663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8" name="Google Shape;118;p9"/>
          <p:cNvSpPr/>
          <p:nvPr/>
        </p:nvSpPr>
        <p:spPr>
          <a:xfrm>
            <a:off x="6854180" y="1272092"/>
            <a:ext cx="4096653" cy="7742815"/>
          </a:xfrm>
          <a:custGeom>
            <a:avLst/>
            <a:gdLst/>
            <a:ahLst/>
            <a:cxnLst/>
            <a:rect l="l" t="t" r="r" b="b"/>
            <a:pathLst>
              <a:path w="4096653" h="7742815" extrusionOk="0">
                <a:moveTo>
                  <a:pt x="0" y="0"/>
                </a:moveTo>
                <a:lnTo>
                  <a:pt x="4096653" y="0"/>
                </a:lnTo>
                <a:lnTo>
                  <a:pt x="4096653" y="7742816"/>
                </a:lnTo>
                <a:lnTo>
                  <a:pt x="0" y="77428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"/>
            </a:blip>
            <a:stretch>
              <a:fillRect/>
            </a:stretch>
          </a:blipFill>
          <a:ln>
            <a:noFill/>
          </a:ln>
        </p:spPr>
      </p:sp>
      <p:sp>
        <p:nvSpPr>
          <p:cNvPr id="119" name="Google Shape;119;p9"/>
          <p:cNvSpPr txBox="1"/>
          <p:nvPr/>
        </p:nvSpPr>
        <p:spPr>
          <a:xfrm>
            <a:off x="7994211" y="6812955"/>
            <a:ext cx="12143726" cy="1341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90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37"/>
              <a:buFont typeface="Arial"/>
              <a:buNone/>
            </a:pPr>
            <a:r>
              <a:rPr lang="en-US" sz="80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Wie is </a:t>
            </a:r>
            <a:r>
              <a:rPr lang="en-US" sz="8000" b="1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LIFEPOWR</a:t>
            </a:r>
            <a:endParaRPr sz="8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4" name="Google Shape;124;p3"/>
          <p:cNvCxnSpPr/>
          <p:nvPr/>
        </p:nvCxnSpPr>
        <p:spPr>
          <a:xfrm>
            <a:off x="1028700" y="9258300"/>
            <a:ext cx="162306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5" name="Google Shape;125;p3"/>
          <p:cNvSpPr/>
          <p:nvPr/>
        </p:nvSpPr>
        <p:spPr>
          <a:xfrm>
            <a:off x="15766286" y="9433076"/>
            <a:ext cx="1493014" cy="344679"/>
          </a:xfrm>
          <a:custGeom>
            <a:avLst/>
            <a:gdLst/>
            <a:ahLst/>
            <a:cxnLst/>
            <a:rect l="l" t="t" r="r" b="b"/>
            <a:pathLst>
              <a:path w="1493014" h="344679" extrusionOk="0">
                <a:moveTo>
                  <a:pt x="0" y="0"/>
                </a:moveTo>
                <a:lnTo>
                  <a:pt x="1493014" y="0"/>
                </a:lnTo>
                <a:lnTo>
                  <a:pt x="1493014" y="344679"/>
                </a:lnTo>
                <a:lnTo>
                  <a:pt x="0" y="344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6" name="Google Shape;126;p3"/>
          <p:cNvSpPr/>
          <p:nvPr/>
        </p:nvSpPr>
        <p:spPr>
          <a:xfrm>
            <a:off x="7095673" y="1272092"/>
            <a:ext cx="4096653" cy="7742815"/>
          </a:xfrm>
          <a:custGeom>
            <a:avLst/>
            <a:gdLst/>
            <a:ahLst/>
            <a:cxnLst/>
            <a:rect l="l" t="t" r="r" b="b"/>
            <a:pathLst>
              <a:path w="4096653" h="7742815" extrusionOk="0">
                <a:moveTo>
                  <a:pt x="0" y="0"/>
                </a:moveTo>
                <a:lnTo>
                  <a:pt x="4096654" y="0"/>
                </a:lnTo>
                <a:lnTo>
                  <a:pt x="4096654" y="7742816"/>
                </a:lnTo>
                <a:lnTo>
                  <a:pt x="0" y="77428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"/>
            </a:blip>
            <a:stretch>
              <a:fillRect/>
            </a:stretch>
          </a:blipFill>
          <a:ln>
            <a:noFill/>
          </a:ln>
        </p:spPr>
      </p:sp>
      <p:pic>
        <p:nvPicPr>
          <p:cNvPr id="127" name="Google Shape;127;p3" title="EMZ_9387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63874" y="2353375"/>
            <a:ext cx="8384727" cy="558027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3"/>
          <p:cNvSpPr txBox="1"/>
          <p:nvPr/>
        </p:nvSpPr>
        <p:spPr>
          <a:xfrm>
            <a:off x="1028700" y="2353375"/>
            <a:ext cx="9994500" cy="4929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76250" marR="0" lvl="0" indent="-34290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B9091"/>
              </a:buClr>
              <a:buSzPts val="1500"/>
              <a:buFont typeface="Arial"/>
              <a:buChar char="•"/>
            </a:pPr>
            <a:r>
              <a:rPr lang="en-US" sz="2100" b="0" i="0" u="none" strike="noStrike" cap="none" dirty="0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Scale-up </a:t>
            </a:r>
            <a:r>
              <a:rPr lang="en-US" sz="2100" b="0" i="0" u="none" strike="noStrike" cap="none" dirty="0" err="1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opgestart</a:t>
            </a:r>
            <a:r>
              <a:rPr lang="en-US" sz="2100" b="0" i="0" u="none" strike="noStrike" cap="none" dirty="0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 in 2015</a:t>
            </a:r>
            <a:endParaRPr sz="2100" b="0" i="0" u="none" strike="noStrike" cap="none" dirty="0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76250" marR="0" lvl="0" indent="-34290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B9091"/>
              </a:buClr>
              <a:buSzPts val="1500"/>
              <a:buFont typeface="Arial"/>
              <a:buChar char="•"/>
            </a:pPr>
            <a:r>
              <a:rPr lang="en-US" sz="2100" b="0" i="0" u="none" strike="noStrike" cap="none" dirty="0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EMS+ </a:t>
            </a:r>
            <a:r>
              <a:rPr lang="en-US" sz="2100" b="0" i="0" u="none" strike="noStrike" cap="none" dirty="0" err="1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voortgevloeid</a:t>
            </a:r>
            <a:r>
              <a:rPr lang="en-US" sz="2100" b="0" i="0" u="none" strike="noStrike" cap="none" dirty="0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100" b="0" i="0" u="none" strike="noStrike" cap="none" dirty="0" err="1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uit</a:t>
            </a:r>
            <a:r>
              <a:rPr lang="en-US" sz="2100" b="0" i="0" u="none" strike="noStrike" cap="none" dirty="0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100" b="0" i="0" u="none" strike="noStrike" cap="none" dirty="0" err="1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batterij</a:t>
            </a:r>
            <a:r>
              <a:rPr lang="en-US" sz="2100" b="0" i="0" u="none" strike="noStrike" cap="none" dirty="0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100" b="0" i="0" u="none" strike="noStrike" cap="none" dirty="0" err="1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en</a:t>
            </a:r>
            <a:r>
              <a:rPr lang="en-US" sz="2100" b="0" i="0" u="none" strike="noStrike" cap="none" dirty="0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100" b="0" i="0" u="none" strike="noStrike" cap="none" dirty="0" err="1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powerbank</a:t>
            </a:r>
            <a:r>
              <a:rPr lang="en-US" sz="2100" b="0" i="0" u="none" strike="noStrike" cap="none" dirty="0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100" b="0" i="0" u="none" strike="noStrike" cap="none" dirty="0" err="1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ontwikkeling</a:t>
            </a:r>
            <a:endParaRPr sz="2100" b="0" i="0" u="none" strike="noStrike" cap="none" dirty="0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76250" marR="0" lvl="0" indent="-34290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B9091"/>
              </a:buClr>
              <a:buSzPts val="1500"/>
              <a:buFont typeface="Arial"/>
              <a:buChar char="•"/>
            </a:pPr>
            <a:r>
              <a:rPr lang="en-US" sz="2100" b="0" i="0" u="none" strike="noStrike" cap="none" dirty="0" err="1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Belgisch</a:t>
            </a:r>
            <a:r>
              <a:rPr lang="en-US" sz="2100" b="0" i="0" u="none" strike="noStrike" cap="none" dirty="0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lang="en-US" sz="2100" b="0" i="0" u="none" strike="noStrike" cap="none" dirty="0" err="1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lokaal</a:t>
            </a:r>
            <a:r>
              <a:rPr lang="en-US" sz="2100" b="0" i="0" u="none" strike="noStrike" cap="none" dirty="0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100" b="0" i="0" u="none" strike="noStrike" cap="none" dirty="0" err="1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bedrijf</a:t>
            </a:r>
            <a:endParaRPr sz="2100" b="0" i="0" u="none" strike="noStrike" cap="none" dirty="0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76250" marR="0" lvl="0" indent="-34290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B9091"/>
              </a:buClr>
              <a:buSzPts val="1500"/>
              <a:buFont typeface="Arial"/>
              <a:buChar char="•"/>
            </a:pPr>
            <a:r>
              <a:rPr lang="en-US" sz="2100" b="0" i="0" u="none" strike="noStrike" cap="none" dirty="0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7 </a:t>
            </a:r>
            <a:r>
              <a:rPr lang="en-US" sz="2100" b="0" i="0" u="none" strike="noStrike" cap="none" dirty="0" err="1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jaar</a:t>
            </a:r>
            <a:r>
              <a:rPr lang="en-US" sz="2100" b="0" i="0" u="none" strike="noStrike" cap="none" dirty="0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100" b="0" i="0" u="none" strike="noStrike" cap="none" dirty="0" err="1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ontwikkeling</a:t>
            </a:r>
            <a:r>
              <a:rPr lang="en-US" sz="2100" b="0" i="0" u="none" strike="noStrike" cap="none" dirty="0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 van </a:t>
            </a:r>
            <a:r>
              <a:rPr lang="en-US" sz="2100" b="0" i="0" u="none" strike="noStrike" cap="none" dirty="0" err="1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slimme</a:t>
            </a:r>
            <a:r>
              <a:rPr lang="en-US" sz="2100" b="0" i="0" u="none" strike="noStrike" cap="none" dirty="0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100" b="0" i="0" u="none" strike="noStrike" cap="none" dirty="0" err="1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sturing</a:t>
            </a:r>
            <a:r>
              <a:rPr lang="en-US" sz="2100" b="0" i="0" u="none" strike="noStrike" cap="none" dirty="0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 dirty="0"/>
          </a:p>
          <a:p>
            <a:pPr marL="476250" marR="0" lvl="0" indent="-34290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B9091"/>
              </a:buClr>
              <a:buSzPts val="1500"/>
              <a:buFont typeface="Arial"/>
              <a:buChar char="•"/>
            </a:pPr>
            <a:r>
              <a:rPr lang="en-US" sz="2100" b="0" i="0" u="none" strike="noStrike" cap="none" dirty="0" err="1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Virtuele</a:t>
            </a:r>
            <a:r>
              <a:rPr lang="en-US" sz="2100" b="0" i="0" u="none" strike="noStrike" cap="none" dirty="0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100" b="0" i="0" u="none" strike="noStrike" cap="none" dirty="0" err="1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Elektriciteitscentrale</a:t>
            </a:r>
            <a:r>
              <a:rPr lang="en-US" sz="2100" b="0" i="0" u="none" strike="noStrike" cap="none" dirty="0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100" b="0" i="0" u="none" strike="noStrike" cap="none" dirty="0" err="1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sinds</a:t>
            </a:r>
            <a:r>
              <a:rPr lang="en-US" sz="2100" b="0" i="0" u="none" strike="noStrike" cap="none" dirty="0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 2024</a:t>
            </a:r>
            <a:endParaRPr dirty="0"/>
          </a:p>
          <a:p>
            <a:pPr marL="47625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B9091"/>
              </a:buClr>
              <a:buSzPts val="1500"/>
              <a:buFont typeface="Arial"/>
              <a:buChar char="•"/>
            </a:pPr>
            <a:r>
              <a:rPr lang="en-US" sz="2100" b="0" i="0" u="none" strike="noStrike" cap="none" dirty="0" err="1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Volledige</a:t>
            </a:r>
            <a:r>
              <a:rPr lang="en-US" sz="2100" b="0" i="0" u="none" strike="noStrike" cap="none" dirty="0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100" b="0" i="0" u="none" strike="noStrike" cap="none" dirty="0" err="1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vrijheid</a:t>
            </a:r>
            <a:r>
              <a:rPr lang="en-US" sz="2100" b="0" i="0" u="none" strike="noStrike" cap="none" dirty="0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 - </a:t>
            </a:r>
            <a:r>
              <a:rPr lang="en-US" sz="2100" b="0" i="0" u="none" strike="noStrike" cap="none" dirty="0" err="1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niet</a:t>
            </a:r>
            <a:r>
              <a:rPr lang="en-US" sz="2100" b="0" i="0" u="none" strike="noStrike" cap="none" dirty="0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100" b="0" i="0" u="none" strike="noStrike" cap="none" dirty="0" err="1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gebonden</a:t>
            </a:r>
            <a:r>
              <a:rPr lang="en-US" sz="2100" b="0" i="0" u="none" strike="noStrike" cap="none" dirty="0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100" b="0" i="0" u="none" strike="noStrike" cap="none" dirty="0" err="1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aan</a:t>
            </a:r>
            <a:r>
              <a:rPr lang="en-US" sz="2100" b="0" i="0" u="none" strike="noStrike" cap="none" dirty="0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100" b="0" i="0" u="none" strike="noStrike" cap="none" dirty="0" err="1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merken</a:t>
            </a:r>
            <a:r>
              <a:rPr lang="en-US" sz="2100" b="0" i="0" u="none" strike="noStrike" cap="none" dirty="0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br>
              <a:rPr lang="en-US" sz="2100" b="0" i="0" u="none" strike="noStrike" cap="none" dirty="0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US" sz="2100" b="0" i="0" u="none" strike="noStrike" cap="none" dirty="0" err="1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en</a:t>
            </a:r>
            <a:r>
              <a:rPr lang="en-US" sz="2100" b="0" i="0" u="none" strike="noStrike" cap="none" dirty="0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100" b="0" i="0" u="none" strike="noStrike" cap="none" dirty="0" err="1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energie</a:t>
            </a:r>
            <a:r>
              <a:rPr lang="en-US" sz="2100" b="0" i="0" u="none" strike="noStrike" cap="none" dirty="0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100" b="0" i="0" u="none" strike="noStrike" cap="none" dirty="0" err="1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leveranciers</a:t>
            </a:r>
            <a:r>
              <a:rPr lang="en-US" sz="2100" b="0" i="0" u="none" strike="noStrike" cap="none" dirty="0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 dirty="0"/>
          </a:p>
          <a:p>
            <a:pPr marL="47625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B9091"/>
              </a:buClr>
              <a:buSzPts val="1500"/>
              <a:buFont typeface="Arial"/>
              <a:buChar char="•"/>
            </a:pPr>
            <a:r>
              <a:rPr lang="en-US" sz="2100" b="0" i="0" u="none" strike="noStrike" cap="none" dirty="0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Een </a:t>
            </a:r>
            <a:r>
              <a:rPr lang="en-US" sz="2100" b="0" i="0" u="none" strike="noStrike" cap="none" dirty="0" err="1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gedreven</a:t>
            </a:r>
            <a:r>
              <a:rPr lang="en-US" sz="2100" b="0" i="0" u="none" strike="noStrike" cap="none" dirty="0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100" b="0" i="0" u="none" strike="noStrike" cap="none" dirty="0" err="1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ploeg</a:t>
            </a:r>
            <a:r>
              <a:rPr lang="en-US" sz="2100" b="0" i="0" u="none" strike="noStrike" cap="none" dirty="0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 van 34 </a:t>
            </a:r>
            <a:r>
              <a:rPr lang="en-US" sz="2100" b="0" i="0" u="none" strike="noStrike" cap="none" dirty="0" err="1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werknemers</a:t>
            </a:r>
            <a:r>
              <a:rPr lang="en-US" sz="2100" b="0" i="0" u="none" strike="noStrike" cap="none" dirty="0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100" b="0" i="0" u="none" strike="noStrike" cap="none" dirty="0" err="1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en</a:t>
            </a:r>
            <a:r>
              <a:rPr lang="en-US" sz="2100" b="0" i="0" u="none" strike="noStrike" cap="none" dirty="0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100" b="0" i="0" u="none" strike="noStrike" cap="none" dirty="0" err="1">
                <a:solidFill>
                  <a:srgbClr val="555555"/>
                </a:solidFill>
                <a:latin typeface="Inter"/>
                <a:ea typeface="Inter"/>
                <a:cs typeface="Inter"/>
                <a:sym typeface="Inter"/>
              </a:rPr>
              <a:t>groeiende</a:t>
            </a:r>
            <a:endParaRPr sz="2100" b="0" i="0" u="none" strike="noStrike" cap="none" dirty="0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just" rtl="0">
              <a:lnSpc>
                <a:spcPct val="1299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100" b="0" i="0" u="none" strike="noStrike" cap="none" dirty="0">
              <a:solidFill>
                <a:srgbClr val="555555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29" name="Google Shape;129;p3"/>
          <p:cNvSpPr txBox="1"/>
          <p:nvPr/>
        </p:nvSpPr>
        <p:spPr>
          <a:xfrm>
            <a:off x="1028700" y="346075"/>
            <a:ext cx="162306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n-US" sz="2400" b="0" i="0" u="none" strike="noStrike" cap="none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01. Wie is LIFEPOWR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498;p16">
            <a:extLst>
              <a:ext uri="{FF2B5EF4-FFF2-40B4-BE49-F238E27FC236}">
                <a16:creationId xmlns:a16="http://schemas.microsoft.com/office/drawing/2014/main" id="{F202060E-3A51-9FEC-9645-2190D25E1C44}"/>
              </a:ext>
            </a:extLst>
          </p:cNvPr>
          <p:cNvSpPr txBox="1"/>
          <p:nvPr/>
        </p:nvSpPr>
        <p:spPr>
          <a:xfrm>
            <a:off x="1028700" y="9472066"/>
            <a:ext cx="34719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1800" dirty="0">
                <a:latin typeface="Inter"/>
                <a:ea typeface="Inter"/>
                <a:cs typeface="Inter"/>
                <a:sym typeface="Inter"/>
              </a:rPr>
              <a:t>Webinar 09/12/2025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>
            <a:alpha val="25098"/>
          </a:srgbClr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5" name="Google Shape;135;p5"/>
          <p:cNvCxnSpPr/>
          <p:nvPr/>
        </p:nvCxnSpPr>
        <p:spPr>
          <a:xfrm>
            <a:off x="1028700" y="9258300"/>
            <a:ext cx="162306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6" name="Google Shape;136;p5"/>
          <p:cNvSpPr/>
          <p:nvPr/>
        </p:nvSpPr>
        <p:spPr>
          <a:xfrm>
            <a:off x="15766286" y="9433076"/>
            <a:ext cx="1493014" cy="344679"/>
          </a:xfrm>
          <a:custGeom>
            <a:avLst/>
            <a:gdLst/>
            <a:ahLst/>
            <a:cxnLst/>
            <a:rect l="l" t="t" r="r" b="b"/>
            <a:pathLst>
              <a:path w="1493014" h="344679" extrusionOk="0">
                <a:moveTo>
                  <a:pt x="0" y="0"/>
                </a:moveTo>
                <a:lnTo>
                  <a:pt x="1493014" y="0"/>
                </a:lnTo>
                <a:lnTo>
                  <a:pt x="1493014" y="344679"/>
                </a:lnTo>
                <a:lnTo>
                  <a:pt x="0" y="344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137" name="Google Shape;137;p5"/>
          <p:cNvGrpSpPr/>
          <p:nvPr/>
        </p:nvGrpSpPr>
        <p:grpSpPr>
          <a:xfrm>
            <a:off x="2904608" y="1541813"/>
            <a:ext cx="12417361" cy="7502721"/>
            <a:chOff x="2535373" y="1541813"/>
            <a:chExt cx="12417361" cy="7502721"/>
          </a:xfrm>
        </p:grpSpPr>
        <p:grpSp>
          <p:nvGrpSpPr>
            <p:cNvPr id="138" name="Google Shape;138;p5"/>
            <p:cNvGrpSpPr/>
            <p:nvPr/>
          </p:nvGrpSpPr>
          <p:grpSpPr>
            <a:xfrm>
              <a:off x="2535373" y="1565093"/>
              <a:ext cx="3566518" cy="2251348"/>
              <a:chOff x="1030395" y="1916717"/>
              <a:chExt cx="3566518" cy="2251348"/>
            </a:xfrm>
          </p:grpSpPr>
          <p:sp>
            <p:nvSpPr>
              <p:cNvPr id="139" name="Google Shape;139;p5"/>
              <p:cNvSpPr/>
              <p:nvPr/>
            </p:nvSpPr>
            <p:spPr>
              <a:xfrm>
                <a:off x="1094041" y="3339652"/>
                <a:ext cx="3439545" cy="828413"/>
              </a:xfrm>
              <a:custGeom>
                <a:avLst/>
                <a:gdLst/>
                <a:ahLst/>
                <a:cxnLst/>
                <a:rect l="l" t="t" r="r" b="b"/>
                <a:pathLst>
                  <a:path w="3696884" h="890393" extrusionOk="0">
                    <a:moveTo>
                      <a:pt x="0" y="0"/>
                    </a:moveTo>
                    <a:lnTo>
                      <a:pt x="3696883" y="0"/>
                    </a:lnTo>
                    <a:lnTo>
                      <a:pt x="3696883" y="890393"/>
                    </a:lnTo>
                    <a:lnTo>
                      <a:pt x="0" y="890393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4">
                  <a:alphaModFix amt="25000"/>
                </a:blip>
                <a:stretch>
                  <a:fillRect t="-228428"/>
                </a:stretch>
              </a:blipFill>
              <a:ln>
                <a:noFill/>
              </a:ln>
            </p:spPr>
          </p:sp>
          <p:grpSp>
            <p:nvGrpSpPr>
              <p:cNvPr id="140" name="Google Shape;140;p5"/>
              <p:cNvGrpSpPr/>
              <p:nvPr/>
            </p:nvGrpSpPr>
            <p:grpSpPr>
              <a:xfrm>
                <a:off x="1030395" y="1916717"/>
                <a:ext cx="3566518" cy="1657541"/>
                <a:chOff x="0" y="-38100"/>
                <a:chExt cx="1383097" cy="942144"/>
              </a:xfrm>
            </p:grpSpPr>
            <p:sp>
              <p:nvSpPr>
                <p:cNvPr id="141" name="Google Shape;141;p5"/>
                <p:cNvSpPr/>
                <p:nvPr/>
              </p:nvSpPr>
              <p:spPr>
                <a:xfrm>
                  <a:off x="0" y="0"/>
                  <a:ext cx="1383097" cy="8758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097" h="1041775" extrusionOk="0">
                      <a:moveTo>
                        <a:pt x="41723" y="0"/>
                      </a:moveTo>
                      <a:lnTo>
                        <a:pt x="1341374" y="0"/>
                      </a:lnTo>
                      <a:cubicBezTo>
                        <a:pt x="1352440" y="0"/>
                        <a:pt x="1363052" y="4396"/>
                        <a:pt x="1370877" y="12220"/>
                      </a:cubicBezTo>
                      <a:cubicBezTo>
                        <a:pt x="1378701" y="20045"/>
                        <a:pt x="1383097" y="30657"/>
                        <a:pt x="1383097" y="41723"/>
                      </a:cubicBezTo>
                      <a:lnTo>
                        <a:pt x="1383097" y="1000052"/>
                      </a:lnTo>
                      <a:cubicBezTo>
                        <a:pt x="1383097" y="1011118"/>
                        <a:pt x="1378701" y="1021730"/>
                        <a:pt x="1370877" y="1029555"/>
                      </a:cubicBezTo>
                      <a:cubicBezTo>
                        <a:pt x="1363052" y="1037380"/>
                        <a:pt x="1352440" y="1041775"/>
                        <a:pt x="1341374" y="1041775"/>
                      </a:cubicBezTo>
                      <a:lnTo>
                        <a:pt x="41723" y="1041775"/>
                      </a:lnTo>
                      <a:cubicBezTo>
                        <a:pt x="30657" y="1041775"/>
                        <a:pt x="20045" y="1037380"/>
                        <a:pt x="12220" y="1029555"/>
                      </a:cubicBezTo>
                      <a:cubicBezTo>
                        <a:pt x="4396" y="1021730"/>
                        <a:pt x="0" y="1011118"/>
                        <a:pt x="0" y="1000052"/>
                      </a:cubicBezTo>
                      <a:lnTo>
                        <a:pt x="0" y="41723"/>
                      </a:lnTo>
                      <a:cubicBezTo>
                        <a:pt x="0" y="30657"/>
                        <a:pt x="4396" y="20045"/>
                        <a:pt x="12220" y="12220"/>
                      </a:cubicBezTo>
                      <a:cubicBezTo>
                        <a:pt x="20045" y="4396"/>
                        <a:pt x="30657" y="0"/>
                        <a:pt x="417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142;p5"/>
                <p:cNvSpPr txBox="1"/>
                <p:nvPr/>
              </p:nvSpPr>
              <p:spPr>
                <a:xfrm>
                  <a:off x="0" y="-38100"/>
                  <a:ext cx="1383000" cy="9421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50800" tIns="50800" rIns="50800" bIns="508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47722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43" name="Google Shape;143;p5"/>
              <p:cNvSpPr/>
              <p:nvPr/>
            </p:nvSpPr>
            <p:spPr>
              <a:xfrm>
                <a:off x="3084286" y="2746386"/>
                <a:ext cx="756822" cy="243461"/>
              </a:xfrm>
              <a:custGeom>
                <a:avLst/>
                <a:gdLst/>
                <a:ahLst/>
                <a:cxnLst/>
                <a:rect l="l" t="t" r="r" b="b"/>
                <a:pathLst>
                  <a:path w="221189" h="71154" extrusionOk="0">
                    <a:moveTo>
                      <a:pt x="35577" y="0"/>
                    </a:moveTo>
                    <a:lnTo>
                      <a:pt x="185612" y="0"/>
                    </a:lnTo>
                    <a:cubicBezTo>
                      <a:pt x="205261" y="0"/>
                      <a:pt x="221189" y="15928"/>
                      <a:pt x="221189" y="35577"/>
                    </a:cubicBezTo>
                    <a:lnTo>
                      <a:pt x="221189" y="35577"/>
                    </a:lnTo>
                    <a:cubicBezTo>
                      <a:pt x="221189" y="55226"/>
                      <a:pt x="205261" y="71154"/>
                      <a:pt x="185612" y="71154"/>
                    </a:cubicBezTo>
                    <a:lnTo>
                      <a:pt x="35577" y="71154"/>
                    </a:lnTo>
                    <a:cubicBezTo>
                      <a:pt x="15928" y="71154"/>
                      <a:pt x="0" y="55226"/>
                      <a:pt x="0" y="35577"/>
                    </a:cubicBezTo>
                    <a:lnTo>
                      <a:pt x="0" y="35577"/>
                    </a:lnTo>
                    <a:cubicBezTo>
                      <a:pt x="0" y="15928"/>
                      <a:pt x="15928" y="0"/>
                      <a:pt x="35577" y="0"/>
                    </a:cubicBezTo>
                    <a:close/>
                  </a:path>
                </a:pathLst>
              </a:custGeom>
              <a:solidFill>
                <a:srgbClr val="F8CF8F">
                  <a:alpha val="8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44" name="Google Shape;144;p5"/>
              <p:cNvCxnSpPr/>
              <p:nvPr/>
            </p:nvCxnSpPr>
            <p:spPr>
              <a:xfrm flipH="1">
                <a:off x="3251974" y="2788196"/>
                <a:ext cx="1" cy="153235"/>
              </a:xfrm>
              <a:prstGeom prst="straightConnector1">
                <a:avLst/>
              </a:prstGeom>
              <a:noFill/>
              <a:ln w="19050" cap="flat" cmpd="sng">
                <a:solidFill>
                  <a:srgbClr val="353537"/>
                </a:solidFill>
                <a:prstDash val="solid"/>
                <a:round/>
                <a:headEnd type="stealth" w="med" len="med"/>
                <a:tailEnd type="none" w="sm" len="sm"/>
              </a:ln>
            </p:spPr>
          </p:cxnSp>
          <p:sp>
            <p:nvSpPr>
              <p:cNvPr id="145" name="Google Shape;145;p5"/>
              <p:cNvSpPr txBox="1"/>
              <p:nvPr/>
            </p:nvSpPr>
            <p:spPr>
              <a:xfrm>
                <a:off x="1489579" y="2172543"/>
                <a:ext cx="2581500" cy="33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lnSpc>
                    <a:spcPct val="12004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130"/>
                  <a:buFont typeface="Arial"/>
                  <a:buNone/>
                </a:pPr>
                <a:r>
                  <a:rPr lang="en-US" sz="1800" b="0" i="0" u="none" strike="noStrike" cap="none">
                    <a:solidFill>
                      <a:schemeClr val="dk1"/>
                    </a:solidFill>
                    <a:latin typeface="Inter"/>
                    <a:ea typeface="Inter"/>
                    <a:cs typeface="Inter"/>
                    <a:sym typeface="Inter"/>
                  </a:rPr>
                  <a:t>Actieve Gebruikers</a:t>
                </a: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5"/>
              <p:cNvSpPr txBox="1"/>
              <p:nvPr/>
            </p:nvSpPr>
            <p:spPr>
              <a:xfrm>
                <a:off x="1490378" y="2644738"/>
                <a:ext cx="1299000" cy="44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lnSpc>
                    <a:spcPct val="12000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099"/>
                  <a:buFont typeface="Arial"/>
                  <a:buNone/>
                </a:pPr>
                <a:r>
                  <a:rPr lang="en-US" sz="2400" b="1" i="0" u="none" strike="noStrike" cap="none" dirty="0">
                    <a:solidFill>
                      <a:srgbClr val="0F0F2E"/>
                    </a:solidFill>
                    <a:latin typeface="Inter Medium"/>
                    <a:ea typeface="Inter Medium"/>
                    <a:cs typeface="Inter Medium"/>
                    <a:sym typeface="Inter Medium"/>
                  </a:rPr>
                  <a:t>+11.000</a:t>
                </a:r>
                <a:endParaRPr sz="2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5"/>
              <p:cNvSpPr txBox="1"/>
              <p:nvPr/>
            </p:nvSpPr>
            <p:spPr>
              <a:xfrm>
                <a:off x="3369380" y="2773575"/>
                <a:ext cx="575700" cy="20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lnSpc>
                    <a:spcPct val="120012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49"/>
                  <a:buFont typeface="Arial"/>
                  <a:buNone/>
                </a:pPr>
                <a:r>
                  <a:rPr lang="en-US" sz="1100" b="1" i="0" u="none" strike="noStrike" cap="none" dirty="0">
                    <a:solidFill>
                      <a:srgbClr val="0F0F2E"/>
                    </a:solidFill>
                    <a:latin typeface="Inter Medium"/>
                    <a:ea typeface="Inter Medium"/>
                    <a:cs typeface="Inter Medium"/>
                    <a:sym typeface="Inter Medium"/>
                  </a:rPr>
                  <a:t>182%</a:t>
                </a:r>
                <a:endParaRPr sz="11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48" name="Google Shape;148;p5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166631" y="2973492"/>
                <a:ext cx="3199422" cy="69320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9" name="Google Shape;149;p5"/>
            <p:cNvGrpSpPr/>
            <p:nvPr/>
          </p:nvGrpSpPr>
          <p:grpSpPr>
            <a:xfrm>
              <a:off x="6897433" y="1565093"/>
              <a:ext cx="3566518" cy="2251348"/>
              <a:chOff x="1030395" y="4474564"/>
              <a:chExt cx="3566518" cy="2251348"/>
            </a:xfrm>
          </p:grpSpPr>
          <p:sp>
            <p:nvSpPr>
              <p:cNvPr id="150" name="Google Shape;150;p5"/>
              <p:cNvSpPr/>
              <p:nvPr/>
            </p:nvSpPr>
            <p:spPr>
              <a:xfrm>
                <a:off x="1094041" y="5897499"/>
                <a:ext cx="3439545" cy="828413"/>
              </a:xfrm>
              <a:custGeom>
                <a:avLst/>
                <a:gdLst/>
                <a:ahLst/>
                <a:cxnLst/>
                <a:rect l="l" t="t" r="r" b="b"/>
                <a:pathLst>
                  <a:path w="3696884" h="890393" extrusionOk="0">
                    <a:moveTo>
                      <a:pt x="0" y="0"/>
                    </a:moveTo>
                    <a:lnTo>
                      <a:pt x="3696883" y="0"/>
                    </a:lnTo>
                    <a:lnTo>
                      <a:pt x="3696883" y="890393"/>
                    </a:lnTo>
                    <a:lnTo>
                      <a:pt x="0" y="890393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4">
                  <a:alphaModFix amt="25000"/>
                </a:blip>
                <a:stretch>
                  <a:fillRect t="-228428"/>
                </a:stretch>
              </a:blipFill>
              <a:ln>
                <a:noFill/>
              </a:ln>
            </p:spPr>
          </p:sp>
          <p:grpSp>
            <p:nvGrpSpPr>
              <p:cNvPr id="151" name="Google Shape;151;p5"/>
              <p:cNvGrpSpPr/>
              <p:nvPr/>
            </p:nvGrpSpPr>
            <p:grpSpPr>
              <a:xfrm>
                <a:off x="1030395" y="4474564"/>
                <a:ext cx="3566518" cy="1681158"/>
                <a:chOff x="1030395" y="4474564"/>
                <a:chExt cx="3566518" cy="1681158"/>
              </a:xfrm>
            </p:grpSpPr>
            <p:grpSp>
              <p:nvGrpSpPr>
                <p:cNvPr id="152" name="Google Shape;152;p5"/>
                <p:cNvGrpSpPr/>
                <p:nvPr/>
              </p:nvGrpSpPr>
              <p:grpSpPr>
                <a:xfrm>
                  <a:off x="1030395" y="4474564"/>
                  <a:ext cx="3566518" cy="1657541"/>
                  <a:chOff x="0" y="-38100"/>
                  <a:chExt cx="1383097" cy="942144"/>
                </a:xfrm>
              </p:grpSpPr>
              <p:sp>
                <p:nvSpPr>
                  <p:cNvPr id="153" name="Google Shape;153;p5"/>
                  <p:cNvSpPr/>
                  <p:nvPr/>
                </p:nvSpPr>
                <p:spPr>
                  <a:xfrm>
                    <a:off x="0" y="0"/>
                    <a:ext cx="1383097" cy="8758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3097" h="1041775" extrusionOk="0">
                        <a:moveTo>
                          <a:pt x="41723" y="0"/>
                        </a:moveTo>
                        <a:lnTo>
                          <a:pt x="1341374" y="0"/>
                        </a:lnTo>
                        <a:cubicBezTo>
                          <a:pt x="1352440" y="0"/>
                          <a:pt x="1363052" y="4396"/>
                          <a:pt x="1370877" y="12220"/>
                        </a:cubicBezTo>
                        <a:cubicBezTo>
                          <a:pt x="1378701" y="20045"/>
                          <a:pt x="1383097" y="30657"/>
                          <a:pt x="1383097" y="41723"/>
                        </a:cubicBezTo>
                        <a:lnTo>
                          <a:pt x="1383097" y="1000052"/>
                        </a:lnTo>
                        <a:cubicBezTo>
                          <a:pt x="1383097" y="1011118"/>
                          <a:pt x="1378701" y="1021730"/>
                          <a:pt x="1370877" y="1029555"/>
                        </a:cubicBezTo>
                        <a:cubicBezTo>
                          <a:pt x="1363052" y="1037380"/>
                          <a:pt x="1352440" y="1041775"/>
                          <a:pt x="1341374" y="1041775"/>
                        </a:cubicBezTo>
                        <a:lnTo>
                          <a:pt x="41723" y="1041775"/>
                        </a:lnTo>
                        <a:cubicBezTo>
                          <a:pt x="30657" y="1041775"/>
                          <a:pt x="20045" y="1037380"/>
                          <a:pt x="12220" y="1029555"/>
                        </a:cubicBezTo>
                        <a:cubicBezTo>
                          <a:pt x="4396" y="1021730"/>
                          <a:pt x="0" y="1011118"/>
                          <a:pt x="0" y="1000052"/>
                        </a:cubicBezTo>
                        <a:lnTo>
                          <a:pt x="0" y="41723"/>
                        </a:lnTo>
                        <a:cubicBezTo>
                          <a:pt x="0" y="30657"/>
                          <a:pt x="4396" y="20045"/>
                          <a:pt x="12220" y="12220"/>
                        </a:cubicBezTo>
                        <a:cubicBezTo>
                          <a:pt x="20045" y="4396"/>
                          <a:pt x="30657" y="0"/>
                          <a:pt x="4172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" name="Google Shape;154;p5"/>
                  <p:cNvSpPr txBox="1"/>
                  <p:nvPr/>
                </p:nvSpPr>
                <p:spPr>
                  <a:xfrm>
                    <a:off x="0" y="-38100"/>
                    <a:ext cx="1383000" cy="9421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50800" tIns="50800" rIns="50800" bIns="508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47722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55" name="Google Shape;155;p5"/>
                <p:cNvSpPr/>
                <p:nvPr/>
              </p:nvSpPr>
              <p:spPr>
                <a:xfrm>
                  <a:off x="2980329" y="5254262"/>
                  <a:ext cx="841051" cy="243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806" h="71154" extrusionOk="0">
                      <a:moveTo>
                        <a:pt x="35577" y="0"/>
                      </a:moveTo>
                      <a:lnTo>
                        <a:pt x="210229" y="0"/>
                      </a:lnTo>
                      <a:cubicBezTo>
                        <a:pt x="229877" y="0"/>
                        <a:pt x="245806" y="15928"/>
                        <a:pt x="245806" y="35577"/>
                      </a:cubicBezTo>
                      <a:lnTo>
                        <a:pt x="245806" y="35577"/>
                      </a:lnTo>
                      <a:cubicBezTo>
                        <a:pt x="245806" y="45013"/>
                        <a:pt x="242057" y="54062"/>
                        <a:pt x="235385" y="60734"/>
                      </a:cubicBezTo>
                      <a:cubicBezTo>
                        <a:pt x="228713" y="67406"/>
                        <a:pt x="219664" y="71154"/>
                        <a:pt x="210229" y="71154"/>
                      </a:cubicBezTo>
                      <a:lnTo>
                        <a:pt x="35577" y="71154"/>
                      </a:lnTo>
                      <a:cubicBezTo>
                        <a:pt x="15928" y="71154"/>
                        <a:pt x="0" y="55226"/>
                        <a:pt x="0" y="35577"/>
                      </a:cubicBezTo>
                      <a:lnTo>
                        <a:pt x="0" y="35577"/>
                      </a:lnTo>
                      <a:cubicBezTo>
                        <a:pt x="0" y="15928"/>
                        <a:pt x="15928" y="0"/>
                        <a:pt x="35577" y="0"/>
                      </a:cubicBezTo>
                      <a:close/>
                    </a:path>
                  </a:pathLst>
                </a:custGeom>
                <a:solidFill>
                  <a:srgbClr val="F8CF8F">
                    <a:alpha val="8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156" name="Google Shape;156;p5"/>
                <p:cNvCxnSpPr/>
                <p:nvPr/>
              </p:nvCxnSpPr>
              <p:spPr>
                <a:xfrm flipH="1">
                  <a:off x="3148019" y="5296072"/>
                  <a:ext cx="1" cy="153235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353537"/>
                  </a:solidFill>
                  <a:prstDash val="solid"/>
                  <a:round/>
                  <a:headEnd type="stealth" w="med" len="med"/>
                  <a:tailEnd type="none" w="sm" len="sm"/>
                </a:ln>
              </p:spPr>
            </p:cxnSp>
            <p:sp>
              <p:nvSpPr>
                <p:cNvPr id="157" name="Google Shape;157;p5"/>
                <p:cNvSpPr txBox="1"/>
                <p:nvPr/>
              </p:nvSpPr>
              <p:spPr>
                <a:xfrm>
                  <a:off x="1498354" y="4658865"/>
                  <a:ext cx="2581500" cy="332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20046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130"/>
                    <a:buFont typeface="Arial"/>
                    <a:buNone/>
                  </a:pPr>
                  <a:r>
                    <a:rPr lang="en-US" sz="1800" b="0" i="0" u="none" strike="noStrike" cap="none">
                      <a:solidFill>
                        <a:schemeClr val="dk1"/>
                      </a:solidFill>
                      <a:latin typeface="Inter"/>
                      <a:ea typeface="Inter"/>
                      <a:cs typeface="Inter"/>
                      <a:sym typeface="Inter"/>
                    </a:rPr>
                    <a:t>Actief vermogen</a:t>
                  </a: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" name="Google Shape;158;p5"/>
                <p:cNvSpPr txBox="1"/>
                <p:nvPr/>
              </p:nvSpPr>
              <p:spPr>
                <a:xfrm>
                  <a:off x="1490118" y="5133760"/>
                  <a:ext cx="1299000" cy="443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20006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099"/>
                    <a:buFont typeface="Arial"/>
                    <a:buNone/>
                  </a:pPr>
                  <a:r>
                    <a:rPr lang="en-US" sz="2400" b="1" dirty="0">
                      <a:solidFill>
                        <a:srgbClr val="0F0F2E"/>
                      </a:solidFill>
                      <a:latin typeface="Inter Medium"/>
                      <a:ea typeface="Inter Medium"/>
                      <a:cs typeface="Inter Medium"/>
                      <a:sym typeface="Inter Medium"/>
                    </a:rPr>
                    <a:t>+56</a:t>
                  </a:r>
                  <a:r>
                    <a:rPr lang="en-US" sz="2400" b="1" i="0" u="none" strike="noStrike" cap="none" dirty="0">
                      <a:solidFill>
                        <a:srgbClr val="0F0F2E"/>
                      </a:solidFill>
                      <a:latin typeface="Inter Medium"/>
                      <a:ea typeface="Inter Medium"/>
                      <a:cs typeface="Inter Medium"/>
                      <a:sym typeface="Inter Medium"/>
                    </a:rPr>
                    <a:t>MW</a:t>
                  </a:r>
                  <a:endParaRPr sz="24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9" name="Google Shape;159;p5"/>
                <p:cNvSpPr txBox="1"/>
                <p:nvPr/>
              </p:nvSpPr>
              <p:spPr>
                <a:xfrm>
                  <a:off x="3265359" y="5268917"/>
                  <a:ext cx="477000" cy="203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20012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49"/>
                    <a:buFont typeface="Arial"/>
                    <a:buNone/>
                  </a:pPr>
                  <a:r>
                    <a:rPr lang="en-US" sz="1100" b="1" i="0" u="none" strike="noStrike" cap="none" dirty="0">
                      <a:solidFill>
                        <a:srgbClr val="0F0F2E"/>
                      </a:solidFill>
                      <a:latin typeface="Inter Medium"/>
                      <a:ea typeface="Inter Medium"/>
                      <a:cs typeface="Inter Medium"/>
                      <a:sym typeface="Inter Medium"/>
                    </a:rPr>
                    <a:t>115%</a:t>
                  </a:r>
                  <a:endParaRPr sz="11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160" name="Google Shape;160;p5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>
                  <a:off x="1164872" y="5462514"/>
                  <a:ext cx="3199422" cy="69320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161" name="Google Shape;161;p5"/>
            <p:cNvGrpSpPr/>
            <p:nvPr/>
          </p:nvGrpSpPr>
          <p:grpSpPr>
            <a:xfrm>
              <a:off x="11386216" y="1541813"/>
              <a:ext cx="3566518" cy="2251348"/>
              <a:chOff x="1030395" y="6945915"/>
              <a:chExt cx="3566518" cy="2251348"/>
            </a:xfrm>
          </p:grpSpPr>
          <p:sp>
            <p:nvSpPr>
              <p:cNvPr id="162" name="Google Shape;162;p5"/>
              <p:cNvSpPr/>
              <p:nvPr/>
            </p:nvSpPr>
            <p:spPr>
              <a:xfrm>
                <a:off x="1094041" y="8368850"/>
                <a:ext cx="3439545" cy="828413"/>
              </a:xfrm>
              <a:custGeom>
                <a:avLst/>
                <a:gdLst/>
                <a:ahLst/>
                <a:cxnLst/>
                <a:rect l="l" t="t" r="r" b="b"/>
                <a:pathLst>
                  <a:path w="3696884" h="890393" extrusionOk="0">
                    <a:moveTo>
                      <a:pt x="0" y="0"/>
                    </a:moveTo>
                    <a:lnTo>
                      <a:pt x="3696883" y="0"/>
                    </a:lnTo>
                    <a:lnTo>
                      <a:pt x="3696883" y="890393"/>
                    </a:lnTo>
                    <a:lnTo>
                      <a:pt x="0" y="890393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4">
                  <a:alphaModFix amt="25000"/>
                </a:blip>
                <a:stretch>
                  <a:fillRect t="-228428"/>
                </a:stretch>
              </a:blipFill>
              <a:ln>
                <a:noFill/>
              </a:ln>
            </p:spPr>
          </p:sp>
          <p:grpSp>
            <p:nvGrpSpPr>
              <p:cNvPr id="163" name="Google Shape;163;p5"/>
              <p:cNvGrpSpPr/>
              <p:nvPr/>
            </p:nvGrpSpPr>
            <p:grpSpPr>
              <a:xfrm>
                <a:off x="1030395" y="6945915"/>
                <a:ext cx="3566518" cy="1725312"/>
                <a:chOff x="1030395" y="6945915"/>
                <a:chExt cx="3566518" cy="1725312"/>
              </a:xfrm>
            </p:grpSpPr>
            <p:grpSp>
              <p:nvGrpSpPr>
                <p:cNvPr id="164" name="Google Shape;164;p5"/>
                <p:cNvGrpSpPr/>
                <p:nvPr/>
              </p:nvGrpSpPr>
              <p:grpSpPr>
                <a:xfrm>
                  <a:off x="1030395" y="6945915"/>
                  <a:ext cx="3566518" cy="1657541"/>
                  <a:chOff x="0" y="-38100"/>
                  <a:chExt cx="1383097" cy="942144"/>
                </a:xfrm>
              </p:grpSpPr>
              <p:sp>
                <p:nvSpPr>
                  <p:cNvPr id="165" name="Google Shape;165;p5"/>
                  <p:cNvSpPr/>
                  <p:nvPr/>
                </p:nvSpPr>
                <p:spPr>
                  <a:xfrm>
                    <a:off x="0" y="0"/>
                    <a:ext cx="1383097" cy="8758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3097" h="1041775" extrusionOk="0">
                        <a:moveTo>
                          <a:pt x="41723" y="0"/>
                        </a:moveTo>
                        <a:lnTo>
                          <a:pt x="1341374" y="0"/>
                        </a:lnTo>
                        <a:cubicBezTo>
                          <a:pt x="1352440" y="0"/>
                          <a:pt x="1363052" y="4396"/>
                          <a:pt x="1370877" y="12220"/>
                        </a:cubicBezTo>
                        <a:cubicBezTo>
                          <a:pt x="1378701" y="20045"/>
                          <a:pt x="1383097" y="30657"/>
                          <a:pt x="1383097" y="41723"/>
                        </a:cubicBezTo>
                        <a:lnTo>
                          <a:pt x="1383097" y="1000052"/>
                        </a:lnTo>
                        <a:cubicBezTo>
                          <a:pt x="1383097" y="1011118"/>
                          <a:pt x="1378701" y="1021730"/>
                          <a:pt x="1370877" y="1029555"/>
                        </a:cubicBezTo>
                        <a:cubicBezTo>
                          <a:pt x="1363052" y="1037380"/>
                          <a:pt x="1352440" y="1041775"/>
                          <a:pt x="1341374" y="1041775"/>
                        </a:cubicBezTo>
                        <a:lnTo>
                          <a:pt x="41723" y="1041775"/>
                        </a:lnTo>
                        <a:cubicBezTo>
                          <a:pt x="30657" y="1041775"/>
                          <a:pt x="20045" y="1037380"/>
                          <a:pt x="12220" y="1029555"/>
                        </a:cubicBezTo>
                        <a:cubicBezTo>
                          <a:pt x="4396" y="1021730"/>
                          <a:pt x="0" y="1011118"/>
                          <a:pt x="0" y="1000052"/>
                        </a:cubicBezTo>
                        <a:lnTo>
                          <a:pt x="0" y="41723"/>
                        </a:lnTo>
                        <a:cubicBezTo>
                          <a:pt x="0" y="30657"/>
                          <a:pt x="4396" y="20045"/>
                          <a:pt x="12220" y="12220"/>
                        </a:cubicBezTo>
                        <a:cubicBezTo>
                          <a:pt x="20045" y="4396"/>
                          <a:pt x="30657" y="0"/>
                          <a:pt x="4172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" name="Google Shape;166;p5"/>
                  <p:cNvSpPr txBox="1"/>
                  <p:nvPr/>
                </p:nvSpPr>
                <p:spPr>
                  <a:xfrm>
                    <a:off x="0" y="-38100"/>
                    <a:ext cx="1383000" cy="9421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50800" tIns="50800" rIns="50800" bIns="508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47722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67" name="Google Shape;167;p5"/>
                <p:cNvSpPr/>
                <p:nvPr/>
              </p:nvSpPr>
              <p:spPr>
                <a:xfrm>
                  <a:off x="3168603" y="7788621"/>
                  <a:ext cx="752863" cy="243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032" h="71154" extrusionOk="0">
                      <a:moveTo>
                        <a:pt x="35577" y="0"/>
                      </a:moveTo>
                      <a:lnTo>
                        <a:pt x="184455" y="0"/>
                      </a:lnTo>
                      <a:cubicBezTo>
                        <a:pt x="193891" y="0"/>
                        <a:pt x="202940" y="3748"/>
                        <a:pt x="209612" y="10420"/>
                      </a:cubicBezTo>
                      <a:cubicBezTo>
                        <a:pt x="216284" y="17092"/>
                        <a:pt x="220032" y="26141"/>
                        <a:pt x="220032" y="35577"/>
                      </a:cubicBezTo>
                      <a:lnTo>
                        <a:pt x="220032" y="35577"/>
                      </a:lnTo>
                      <a:cubicBezTo>
                        <a:pt x="220032" y="55226"/>
                        <a:pt x="204104" y="71154"/>
                        <a:pt x="184455" y="71154"/>
                      </a:cubicBezTo>
                      <a:lnTo>
                        <a:pt x="35577" y="71154"/>
                      </a:lnTo>
                      <a:cubicBezTo>
                        <a:pt x="15928" y="71154"/>
                        <a:pt x="0" y="55226"/>
                        <a:pt x="0" y="35577"/>
                      </a:cubicBezTo>
                      <a:lnTo>
                        <a:pt x="0" y="35577"/>
                      </a:lnTo>
                      <a:cubicBezTo>
                        <a:pt x="0" y="15928"/>
                        <a:pt x="15928" y="0"/>
                        <a:pt x="35577" y="0"/>
                      </a:cubicBezTo>
                      <a:close/>
                    </a:path>
                  </a:pathLst>
                </a:custGeom>
                <a:solidFill>
                  <a:srgbClr val="F8CF8F">
                    <a:alpha val="8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168" name="Google Shape;168;p5"/>
                <p:cNvCxnSpPr/>
                <p:nvPr/>
              </p:nvCxnSpPr>
              <p:spPr>
                <a:xfrm flipH="1">
                  <a:off x="3336292" y="7830431"/>
                  <a:ext cx="1" cy="153235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353537"/>
                  </a:solidFill>
                  <a:prstDash val="solid"/>
                  <a:round/>
                  <a:headEnd type="stealth" w="med" len="med"/>
                  <a:tailEnd type="none" w="sm" len="sm"/>
                </a:ln>
              </p:spPr>
            </p:cxnSp>
            <p:sp>
              <p:nvSpPr>
                <p:cNvPr id="169" name="Google Shape;169;p5"/>
                <p:cNvSpPr txBox="1"/>
                <p:nvPr/>
              </p:nvSpPr>
              <p:spPr>
                <a:xfrm>
                  <a:off x="1489580" y="7112622"/>
                  <a:ext cx="2581500" cy="332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20046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130"/>
                    <a:buFont typeface="Arial"/>
                    <a:buNone/>
                  </a:pPr>
                  <a:r>
                    <a:rPr lang="en-US" sz="1800" b="0" i="0" u="none" strike="noStrike" cap="none">
                      <a:solidFill>
                        <a:schemeClr val="dk1"/>
                      </a:solidFill>
                      <a:latin typeface="Inter"/>
                      <a:ea typeface="Inter"/>
                      <a:cs typeface="Inter"/>
                      <a:sym typeface="Inter"/>
                    </a:rPr>
                    <a:t>Batterij Capaciteit</a:t>
                  </a: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" name="Google Shape;170;p5"/>
                <p:cNvSpPr txBox="1"/>
                <p:nvPr/>
              </p:nvSpPr>
              <p:spPr>
                <a:xfrm>
                  <a:off x="1489858" y="7649265"/>
                  <a:ext cx="1796315" cy="44319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20006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099"/>
                    <a:buFont typeface="Arial"/>
                    <a:buNone/>
                  </a:pPr>
                  <a:r>
                    <a:rPr lang="en-US" sz="2400" b="1" dirty="0">
                      <a:solidFill>
                        <a:srgbClr val="0F0F2E"/>
                      </a:solidFill>
                      <a:latin typeface="Inter Medium"/>
                      <a:ea typeface="Inter Medium"/>
                      <a:cs typeface="Inter Medium"/>
                      <a:sym typeface="Inter Medium"/>
                    </a:rPr>
                    <a:t>+145 </a:t>
                  </a:r>
                  <a:r>
                    <a:rPr lang="en-US" sz="2400" b="1" i="0" u="none" strike="noStrike" cap="none" dirty="0">
                      <a:solidFill>
                        <a:srgbClr val="0F0F2E"/>
                      </a:solidFill>
                      <a:latin typeface="Inter Medium"/>
                      <a:ea typeface="Inter Medium"/>
                      <a:cs typeface="Inter Medium"/>
                      <a:sym typeface="Inter Medium"/>
                    </a:rPr>
                    <a:t>MWh</a:t>
                  </a:r>
                  <a:endParaRPr sz="24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" name="Google Shape;171;p5"/>
                <p:cNvSpPr txBox="1"/>
                <p:nvPr/>
              </p:nvSpPr>
              <p:spPr>
                <a:xfrm>
                  <a:off x="3453631" y="7803276"/>
                  <a:ext cx="590400" cy="203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20012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49"/>
                    <a:buFont typeface="Arial"/>
                    <a:buNone/>
                  </a:pPr>
                  <a:r>
                    <a:rPr lang="en-US" sz="1100" b="1" i="0" u="none" strike="noStrike" cap="none">
                      <a:solidFill>
                        <a:srgbClr val="0F0F2E"/>
                      </a:solidFill>
                      <a:latin typeface="Inter Medium"/>
                      <a:ea typeface="Inter Medium"/>
                      <a:cs typeface="Inter Medium"/>
                      <a:sym typeface="Inter Medium"/>
                    </a:rPr>
                    <a:t>108%</a:t>
                  </a:r>
                  <a:endParaRPr sz="1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172" name="Google Shape;172;p5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1166708" y="7978019"/>
                  <a:ext cx="3199422" cy="69320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pic>
          <p:nvPicPr>
            <p:cNvPr id="173" name="Google Shape;173;p5"/>
            <p:cNvPicPr preferRelativeResize="0"/>
            <p:nvPr/>
          </p:nvPicPr>
          <p:blipFill>
            <a:blip r:embed="rId8">
              <a:alphaModFix/>
            </a:blip>
            <a:srcRect/>
            <a:stretch/>
          </p:blipFill>
          <p:spPr>
            <a:xfrm>
              <a:off x="2614262" y="3504910"/>
              <a:ext cx="12321006" cy="55396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4" name="Google Shape;174;p5"/>
          <p:cNvSpPr txBox="1"/>
          <p:nvPr/>
        </p:nvSpPr>
        <p:spPr>
          <a:xfrm>
            <a:off x="1028700" y="346075"/>
            <a:ext cx="162306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n-US" sz="2400" b="0" i="0" u="none" strike="noStrike" cap="none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01. Wie is LIFEPOWR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498;p16">
            <a:extLst>
              <a:ext uri="{FF2B5EF4-FFF2-40B4-BE49-F238E27FC236}">
                <a16:creationId xmlns:a16="http://schemas.microsoft.com/office/drawing/2014/main" id="{B012B76A-6542-1F1F-D255-0877DEB4B600}"/>
              </a:ext>
            </a:extLst>
          </p:cNvPr>
          <p:cNvSpPr txBox="1"/>
          <p:nvPr/>
        </p:nvSpPr>
        <p:spPr>
          <a:xfrm>
            <a:off x="1028700" y="9472066"/>
            <a:ext cx="34719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1800" dirty="0">
                <a:latin typeface="Inter"/>
                <a:ea typeface="Inter"/>
                <a:cs typeface="Inter"/>
                <a:sym typeface="Inter"/>
              </a:rPr>
              <a:t>Webinar 09/12/2025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4251812" h="10076942" extrusionOk="0">
                <a:moveTo>
                  <a:pt x="14251812" y="0"/>
                </a:moveTo>
                <a:lnTo>
                  <a:pt x="0" y="0"/>
                </a:lnTo>
                <a:lnTo>
                  <a:pt x="0" y="10076942"/>
                </a:lnTo>
                <a:lnTo>
                  <a:pt x="14251812" y="10076942"/>
                </a:lnTo>
                <a:lnTo>
                  <a:pt x="14251812" y="0"/>
                </a:lnTo>
                <a:close/>
              </a:path>
            </a:pathLst>
          </a:custGeom>
          <a:solidFill>
            <a:srgbClr val="386E70"/>
          </a:solidFill>
          <a:ln>
            <a:noFill/>
          </a:ln>
        </p:spPr>
      </p:sp>
      <p:sp>
        <p:nvSpPr>
          <p:cNvPr id="181" name="Google Shape;181;p14"/>
          <p:cNvSpPr txBox="1"/>
          <p:nvPr/>
        </p:nvSpPr>
        <p:spPr>
          <a:xfrm>
            <a:off x="-1941105" y="1543050"/>
            <a:ext cx="10843612" cy="8400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908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81"/>
              <a:buFont typeface="Arial"/>
              <a:buNone/>
            </a:pPr>
            <a:r>
              <a:rPr lang="en-US" sz="50081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02.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4"/>
          <p:cNvSpPr/>
          <p:nvPr/>
        </p:nvSpPr>
        <p:spPr>
          <a:xfrm>
            <a:off x="15673343" y="9597339"/>
            <a:ext cx="1585957" cy="366355"/>
          </a:xfrm>
          <a:custGeom>
            <a:avLst/>
            <a:gdLst/>
            <a:ahLst/>
            <a:cxnLst/>
            <a:rect l="l" t="t" r="r" b="b"/>
            <a:pathLst>
              <a:path w="1585957" h="366355" extrusionOk="0">
                <a:moveTo>
                  <a:pt x="0" y="0"/>
                </a:moveTo>
                <a:lnTo>
                  <a:pt x="1585957" y="0"/>
                </a:lnTo>
                <a:lnTo>
                  <a:pt x="1585957" y="366356"/>
                </a:lnTo>
                <a:lnTo>
                  <a:pt x="0" y="3663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3" name="Google Shape;183;p14"/>
          <p:cNvSpPr/>
          <p:nvPr/>
        </p:nvSpPr>
        <p:spPr>
          <a:xfrm>
            <a:off x="6854180" y="1272092"/>
            <a:ext cx="4096653" cy="7742815"/>
          </a:xfrm>
          <a:custGeom>
            <a:avLst/>
            <a:gdLst/>
            <a:ahLst/>
            <a:cxnLst/>
            <a:rect l="l" t="t" r="r" b="b"/>
            <a:pathLst>
              <a:path w="4096653" h="7742815" extrusionOk="0">
                <a:moveTo>
                  <a:pt x="0" y="0"/>
                </a:moveTo>
                <a:lnTo>
                  <a:pt x="4096653" y="0"/>
                </a:lnTo>
                <a:lnTo>
                  <a:pt x="4096653" y="7742816"/>
                </a:lnTo>
                <a:lnTo>
                  <a:pt x="0" y="77428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000"/>
            </a:blip>
            <a:stretch>
              <a:fillRect/>
            </a:stretch>
          </a:blipFill>
          <a:ln>
            <a:noFill/>
          </a:ln>
        </p:spPr>
      </p:sp>
      <p:sp>
        <p:nvSpPr>
          <p:cNvPr id="184" name="Google Shape;184;p14"/>
          <p:cNvSpPr txBox="1"/>
          <p:nvPr/>
        </p:nvSpPr>
        <p:spPr>
          <a:xfrm>
            <a:off x="7994211" y="6812955"/>
            <a:ext cx="12143726" cy="1341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90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37"/>
              <a:buFont typeface="Arial"/>
              <a:buNone/>
            </a:pPr>
            <a:r>
              <a:rPr lang="en-US" sz="8000" b="1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Waarom </a:t>
            </a:r>
            <a:r>
              <a:rPr lang="en-US" sz="80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een EMS?</a:t>
            </a:r>
            <a:endParaRPr sz="8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70c3c861ab_0_0"/>
          <p:cNvSpPr/>
          <p:nvPr/>
        </p:nvSpPr>
        <p:spPr>
          <a:xfrm>
            <a:off x="833668" y="2076394"/>
            <a:ext cx="16991193" cy="5452562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0" name="Google Shape;190;g370c3c861ab_0_0"/>
          <p:cNvCxnSpPr/>
          <p:nvPr/>
        </p:nvCxnSpPr>
        <p:spPr>
          <a:xfrm>
            <a:off x="1028700" y="9258300"/>
            <a:ext cx="162306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1" name="Google Shape;191;g370c3c861ab_0_0"/>
          <p:cNvSpPr/>
          <p:nvPr/>
        </p:nvSpPr>
        <p:spPr>
          <a:xfrm>
            <a:off x="15766286" y="9433076"/>
            <a:ext cx="1493014" cy="344679"/>
          </a:xfrm>
          <a:custGeom>
            <a:avLst/>
            <a:gdLst/>
            <a:ahLst/>
            <a:cxnLst/>
            <a:rect l="l" t="t" r="r" b="b"/>
            <a:pathLst>
              <a:path w="1493014" h="344679" extrusionOk="0">
                <a:moveTo>
                  <a:pt x="0" y="0"/>
                </a:moveTo>
                <a:lnTo>
                  <a:pt x="1493014" y="0"/>
                </a:lnTo>
                <a:lnTo>
                  <a:pt x="1493014" y="344679"/>
                </a:lnTo>
                <a:lnTo>
                  <a:pt x="0" y="344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92" name="Google Shape;192;g370c3c861ab_0_0"/>
          <p:cNvSpPr txBox="1"/>
          <p:nvPr/>
        </p:nvSpPr>
        <p:spPr>
          <a:xfrm>
            <a:off x="1028700" y="346075"/>
            <a:ext cx="162306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n-US" sz="2400" b="0" i="0" u="none" strike="noStrike" cap="none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02. Waarom een EMS? 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g370c3c861ab_0_0"/>
          <p:cNvSpPr txBox="1"/>
          <p:nvPr/>
        </p:nvSpPr>
        <p:spPr>
          <a:xfrm>
            <a:off x="10238616" y="3375074"/>
            <a:ext cx="6873728" cy="3272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1450" marR="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Software scant </a:t>
            </a:r>
            <a:r>
              <a:rPr lang="en-US" sz="20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dagelijks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de </a:t>
            </a:r>
            <a:r>
              <a:rPr lang="en-US" sz="20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verschillende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00" b="0" i="0" u="none" strike="noStrike" cap="none" dirty="0" err="1">
                <a:solidFill>
                  <a:schemeClr val="accent5"/>
                </a:solidFill>
                <a:latin typeface="Inter Medium"/>
                <a:ea typeface="Inter Medium"/>
                <a:cs typeface="Inter Medium"/>
                <a:sym typeface="Inter Medium"/>
              </a:rPr>
              <a:t>opportuniteiten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voor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00" b="0" i="1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jouw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systeem</a:t>
            </a:r>
            <a:br>
              <a:rPr lang="en-US" sz="20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</a:br>
            <a:endParaRPr sz="20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Het </a:t>
            </a:r>
            <a:r>
              <a:rPr lang="en-US" sz="20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systeem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past </a:t>
            </a:r>
            <a:r>
              <a:rPr lang="en-US" sz="20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zich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automatisch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aan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op </a:t>
            </a:r>
            <a:r>
              <a:rPr lang="en-US" sz="20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gewijzigde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situaties</a:t>
            </a:r>
            <a:br>
              <a:rPr lang="en-US" sz="20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</a:br>
            <a:endParaRPr sz="20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Via </a:t>
            </a:r>
            <a:r>
              <a:rPr lang="en-US" sz="20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FlexiO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kan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jouw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systeem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naast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00" b="0" i="0" u="none" strike="noStrike" cap="none" dirty="0" err="1">
                <a:solidFill>
                  <a:schemeClr val="accent5"/>
                </a:solidFill>
                <a:latin typeface="Inter Medium"/>
                <a:ea typeface="Inter Medium"/>
                <a:cs typeface="Inter Medium"/>
                <a:sym typeface="Inter Medium"/>
              </a:rPr>
              <a:t>besparingen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ook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00" b="0" i="0" u="none" strike="noStrike" cap="none" dirty="0" err="1">
                <a:solidFill>
                  <a:schemeClr val="accent5"/>
                </a:solidFill>
                <a:latin typeface="Inter Medium"/>
                <a:ea typeface="Inter Medium"/>
                <a:cs typeface="Inter Medium"/>
                <a:sym typeface="Inter Medium"/>
              </a:rPr>
              <a:t>inkomsten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genereren</a:t>
            </a:r>
            <a:endParaRPr sz="20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g370c3c861ab_0_0"/>
          <p:cNvSpPr txBox="1"/>
          <p:nvPr/>
        </p:nvSpPr>
        <p:spPr>
          <a:xfrm>
            <a:off x="1439504" y="3488630"/>
            <a:ext cx="5986276" cy="3441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1450" marR="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Geen </a:t>
            </a:r>
            <a:r>
              <a:rPr lang="en-US" sz="20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nood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om </a:t>
            </a:r>
            <a:r>
              <a:rPr lang="en-US" sz="20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jouw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gedrag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aan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te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passen</a:t>
            </a:r>
            <a:br>
              <a:rPr lang="en-US" sz="20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</a:br>
            <a:endParaRPr sz="20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Software </a:t>
            </a:r>
            <a:r>
              <a:rPr lang="en-US" sz="20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en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Algoritmes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passen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zich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aan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jouw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gewoontes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aan</a:t>
            </a:r>
            <a:br>
              <a:rPr lang="en-US" sz="20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</a:br>
            <a:endParaRPr sz="20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Je </a:t>
            </a:r>
            <a:r>
              <a:rPr lang="en-US" sz="20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hoeft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er </a:t>
            </a:r>
            <a:r>
              <a:rPr lang="en-US" sz="20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niet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mee “</a:t>
            </a:r>
            <a:r>
              <a:rPr lang="en-US" sz="20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bezig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” </a:t>
            </a:r>
            <a:r>
              <a:rPr lang="en-US" sz="20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te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zijn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, het is al complex </a:t>
            </a:r>
            <a:r>
              <a:rPr lang="en-US" sz="20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genoeg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én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het </a:t>
            </a:r>
            <a:r>
              <a:rPr lang="en-US" sz="20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wijzigt</a:t>
            </a:r>
            <a:r>
              <a:rPr lang="en-US" sz="2000" b="0" i="0" u="none" strike="noStrike" cap="none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00" b="0" i="0" u="none" strike="noStrike" cap="none" dirty="0" err="1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voortdurend</a:t>
            </a:r>
            <a:endParaRPr sz="20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191919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195" name="Google Shape;195;g370c3c861ab_0_0"/>
          <p:cNvGrpSpPr/>
          <p:nvPr/>
        </p:nvGrpSpPr>
        <p:grpSpPr>
          <a:xfrm>
            <a:off x="1631954" y="2563491"/>
            <a:ext cx="4320450" cy="553968"/>
            <a:chOff x="1631954" y="2563491"/>
            <a:chExt cx="4320450" cy="553968"/>
          </a:xfrm>
        </p:grpSpPr>
        <p:sp>
          <p:nvSpPr>
            <p:cNvPr id="196" name="Google Shape;196;g370c3c861ab_0_0"/>
            <p:cNvSpPr txBox="1"/>
            <p:nvPr/>
          </p:nvSpPr>
          <p:spPr>
            <a:xfrm>
              <a:off x="2090270" y="2563491"/>
              <a:ext cx="3862134" cy="5539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>
                  <a:solidFill>
                    <a:srgbClr val="386E70"/>
                  </a:solidFill>
                  <a:latin typeface="Inter ExtraBold"/>
                  <a:ea typeface="Inter ExtraBold"/>
                  <a:cs typeface="Inter ExtraBold"/>
                  <a:sym typeface="Inter ExtraBold"/>
                </a:rPr>
                <a:t>Volledige ontzorging</a:t>
              </a:r>
              <a:endParaRPr sz="2400" b="0" i="0" u="none" strike="noStrike" cap="none">
                <a:solidFill>
                  <a:srgbClr val="386E70"/>
                </a:solidFill>
                <a:latin typeface="Inter ExtraBold"/>
                <a:ea typeface="Inter ExtraBold"/>
                <a:cs typeface="Inter ExtraBold"/>
                <a:sym typeface="Inter ExtraBold"/>
              </a:endParaRPr>
            </a:p>
          </p:txBody>
        </p:sp>
        <p:pic>
          <p:nvPicPr>
            <p:cNvPr id="197" name="Google Shape;197;g370c3c861ab_0_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31954" y="2611317"/>
              <a:ext cx="458316" cy="45831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8" name="Google Shape;198;g370c3c861ab_0_0"/>
          <p:cNvGrpSpPr/>
          <p:nvPr/>
        </p:nvGrpSpPr>
        <p:grpSpPr>
          <a:xfrm>
            <a:off x="10238616" y="2563491"/>
            <a:ext cx="4741751" cy="553968"/>
            <a:chOff x="10238616" y="2563491"/>
            <a:chExt cx="4741751" cy="553968"/>
          </a:xfrm>
        </p:grpSpPr>
        <p:sp>
          <p:nvSpPr>
            <p:cNvPr id="199" name="Google Shape;199;g370c3c861ab_0_0"/>
            <p:cNvSpPr txBox="1"/>
            <p:nvPr/>
          </p:nvSpPr>
          <p:spPr>
            <a:xfrm>
              <a:off x="11310429" y="2563491"/>
              <a:ext cx="3669938" cy="5539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>
                  <a:solidFill>
                    <a:srgbClr val="386E70"/>
                  </a:solidFill>
                  <a:latin typeface="Inter ExtraBold"/>
                  <a:ea typeface="Inter ExtraBold"/>
                  <a:cs typeface="Inter ExtraBold"/>
                  <a:sym typeface="Inter ExtraBold"/>
                </a:rPr>
                <a:t>Investeer slimmer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0" name="Google Shape;200;g370c3c861ab_0_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238616" y="2611316"/>
              <a:ext cx="506143" cy="506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" name="Google Shape;201;g370c3c861ab_0_0" title="Earnings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804286" y="2611316"/>
              <a:ext cx="506143" cy="50614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Google Shape;498;p16">
            <a:extLst>
              <a:ext uri="{FF2B5EF4-FFF2-40B4-BE49-F238E27FC236}">
                <a16:creationId xmlns:a16="http://schemas.microsoft.com/office/drawing/2014/main" id="{98305F01-0FB2-A776-B68A-96FA7AFD34E0}"/>
              </a:ext>
            </a:extLst>
          </p:cNvPr>
          <p:cNvSpPr txBox="1"/>
          <p:nvPr/>
        </p:nvSpPr>
        <p:spPr>
          <a:xfrm>
            <a:off x="1028700" y="9472066"/>
            <a:ext cx="34719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1800" dirty="0">
                <a:latin typeface="Inter"/>
                <a:ea typeface="Inter"/>
                <a:cs typeface="Inter"/>
                <a:sym typeface="Inter"/>
              </a:rPr>
              <a:t>Webinar 09/12/2025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7" name="Google Shape;207;p20"/>
          <p:cNvCxnSpPr/>
          <p:nvPr/>
        </p:nvCxnSpPr>
        <p:spPr>
          <a:xfrm>
            <a:off x="1028700" y="9258300"/>
            <a:ext cx="162306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8" name="Google Shape;208;p20"/>
          <p:cNvSpPr/>
          <p:nvPr/>
        </p:nvSpPr>
        <p:spPr>
          <a:xfrm>
            <a:off x="15766286" y="9433076"/>
            <a:ext cx="1493014" cy="344679"/>
          </a:xfrm>
          <a:custGeom>
            <a:avLst/>
            <a:gdLst/>
            <a:ahLst/>
            <a:cxnLst/>
            <a:rect l="l" t="t" r="r" b="b"/>
            <a:pathLst>
              <a:path w="1493014" h="344679" extrusionOk="0">
                <a:moveTo>
                  <a:pt x="0" y="0"/>
                </a:moveTo>
                <a:lnTo>
                  <a:pt x="1493014" y="0"/>
                </a:lnTo>
                <a:lnTo>
                  <a:pt x="1493014" y="344679"/>
                </a:lnTo>
                <a:lnTo>
                  <a:pt x="0" y="344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09" name="Google Shape;209;p20" descr="Prijzen zonnepanelen | Regionaal Energieloke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792484" y="2044807"/>
            <a:ext cx="3176391" cy="2118031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  <p:pic>
        <p:nvPicPr>
          <p:cNvPr id="210" name="Google Shape;210;p20" descr="Windenergi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792483" y="5607812"/>
            <a:ext cx="3176391" cy="178703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211" name="Google Shape;211;p20"/>
          <p:cNvSpPr txBox="1"/>
          <p:nvPr/>
        </p:nvSpPr>
        <p:spPr>
          <a:xfrm rot="-5400000">
            <a:off x="-225414" y="6231287"/>
            <a:ext cx="11961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2000" b="0" i="0" u="none" strike="noStrike" cap="none">
                <a:solidFill>
                  <a:srgbClr val="5B9091"/>
                </a:solidFill>
                <a:latin typeface="Arial"/>
                <a:ea typeface="Arial"/>
                <a:cs typeface="Arial"/>
                <a:sym typeface="Arial"/>
              </a:rPr>
              <a:t>WINTER</a:t>
            </a:r>
            <a:endParaRPr sz="2000" b="0" i="0" u="none" strike="noStrike" cap="none">
              <a:solidFill>
                <a:srgbClr val="5B90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0"/>
          <p:cNvSpPr txBox="1"/>
          <p:nvPr/>
        </p:nvSpPr>
        <p:spPr>
          <a:xfrm rot="-5400000">
            <a:off x="-225414" y="2799719"/>
            <a:ext cx="11961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2000" b="0" i="0" u="none" strike="noStrike" cap="none">
                <a:solidFill>
                  <a:srgbClr val="5B9091"/>
                </a:solidFill>
                <a:latin typeface="Arial"/>
                <a:ea typeface="Arial"/>
                <a:cs typeface="Arial"/>
                <a:sym typeface="Arial"/>
              </a:rPr>
              <a:t>ZOMER</a:t>
            </a:r>
            <a:endParaRPr sz="2000" b="0" i="0" u="none" strike="noStrike" cap="none">
              <a:solidFill>
                <a:srgbClr val="5B90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20"/>
          <p:cNvSpPr txBox="1"/>
          <p:nvPr/>
        </p:nvSpPr>
        <p:spPr>
          <a:xfrm>
            <a:off x="2524034" y="8091996"/>
            <a:ext cx="11961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2400" b="0" i="0" u="none" strike="noStrike" cap="none">
                <a:solidFill>
                  <a:srgbClr val="5B9091"/>
                </a:solidFill>
                <a:latin typeface="Arial"/>
                <a:ea typeface="Arial"/>
                <a:cs typeface="Arial"/>
                <a:sym typeface="Arial"/>
              </a:rPr>
              <a:t>2016</a:t>
            </a:r>
            <a:endParaRPr sz="2400" b="0" i="0" u="none" strike="noStrike" cap="none">
              <a:solidFill>
                <a:srgbClr val="5B90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0"/>
          <p:cNvSpPr txBox="1"/>
          <p:nvPr/>
        </p:nvSpPr>
        <p:spPr>
          <a:xfrm>
            <a:off x="7054937" y="8091996"/>
            <a:ext cx="11961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2400" b="0" i="0" u="none" strike="noStrike" cap="none">
                <a:solidFill>
                  <a:srgbClr val="5B9091"/>
                </a:solidFill>
                <a:latin typeface="Arial"/>
                <a:ea typeface="Arial"/>
                <a:cs typeface="Arial"/>
                <a:sym typeface="Arial"/>
              </a:rPr>
              <a:t>2020</a:t>
            </a:r>
            <a:endParaRPr sz="2400" b="0" i="0" u="none" strike="noStrike" cap="none">
              <a:solidFill>
                <a:srgbClr val="5B90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20"/>
          <p:cNvSpPr txBox="1"/>
          <p:nvPr/>
        </p:nvSpPr>
        <p:spPr>
          <a:xfrm>
            <a:off x="11585840" y="8091996"/>
            <a:ext cx="11961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2400" b="0" i="0" u="none" strike="noStrike" cap="none">
                <a:solidFill>
                  <a:srgbClr val="5B9091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 sz="2400" b="0" i="0" u="none" strike="noStrike" cap="none">
              <a:solidFill>
                <a:srgbClr val="5B90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6" name="Google Shape;216;p20"/>
          <p:cNvGrpSpPr/>
          <p:nvPr/>
        </p:nvGrpSpPr>
        <p:grpSpPr>
          <a:xfrm>
            <a:off x="9952118" y="1860863"/>
            <a:ext cx="4274692" cy="2337847"/>
            <a:chOff x="10005801" y="1824991"/>
            <a:chExt cx="4274692" cy="2337847"/>
          </a:xfrm>
        </p:grpSpPr>
        <p:pic>
          <p:nvPicPr>
            <p:cNvPr id="217" name="Google Shape;217;p20" descr="A graph with a line going up&#10;&#10;AI-generated content may be incorrect.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093725" y="1824991"/>
              <a:ext cx="4186768" cy="23378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8" name="Google Shape;218;p20"/>
            <p:cNvSpPr txBox="1"/>
            <p:nvPr/>
          </p:nvSpPr>
          <p:spPr>
            <a:xfrm>
              <a:off x="10005801" y="2455856"/>
              <a:ext cx="482035" cy="3077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5B9091"/>
                  </a:solidFill>
                  <a:latin typeface="Arial"/>
                  <a:ea typeface="Arial"/>
                  <a:cs typeface="Arial"/>
                  <a:sym typeface="Arial"/>
                </a:rPr>
                <a:t>110</a:t>
              </a:r>
              <a:endParaRPr sz="1400" b="0" i="0" u="none" strike="noStrike" cap="none">
                <a:solidFill>
                  <a:srgbClr val="5B909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0"/>
            <p:cNvSpPr txBox="1"/>
            <p:nvPr/>
          </p:nvSpPr>
          <p:spPr>
            <a:xfrm>
              <a:off x="10026032" y="3807790"/>
              <a:ext cx="441575" cy="3077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5B9091"/>
                  </a:solidFill>
                  <a:latin typeface="Arial"/>
                  <a:ea typeface="Arial"/>
                  <a:cs typeface="Arial"/>
                  <a:sym typeface="Arial"/>
                </a:rPr>
                <a:t>-60</a:t>
              </a:r>
              <a:endParaRPr sz="1400" b="0" i="0" u="none" strike="noStrike" cap="none">
                <a:solidFill>
                  <a:srgbClr val="5B909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20" name="Google Shape;220;p20"/>
          <p:cNvCxnSpPr/>
          <p:nvPr/>
        </p:nvCxnSpPr>
        <p:spPr>
          <a:xfrm>
            <a:off x="10339790" y="3597804"/>
            <a:ext cx="3803596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</p:cxnSp>
      <p:grpSp>
        <p:nvGrpSpPr>
          <p:cNvPr id="221" name="Google Shape;221;p20"/>
          <p:cNvGrpSpPr/>
          <p:nvPr/>
        </p:nvGrpSpPr>
        <p:grpSpPr>
          <a:xfrm>
            <a:off x="1003476" y="1835724"/>
            <a:ext cx="4211993" cy="2348425"/>
            <a:chOff x="1003476" y="1835724"/>
            <a:chExt cx="4211993" cy="2348425"/>
          </a:xfrm>
        </p:grpSpPr>
        <p:pic>
          <p:nvPicPr>
            <p:cNvPr id="222" name="Google Shape;222;p20" descr="A graph with a line drawn on it&#10;&#10;AI-generated content may be incorrect.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28701" y="1835724"/>
              <a:ext cx="4186768" cy="23484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3" name="Google Shape;223;p20"/>
            <p:cNvSpPr txBox="1"/>
            <p:nvPr/>
          </p:nvSpPr>
          <p:spPr>
            <a:xfrm>
              <a:off x="1003476" y="2455856"/>
              <a:ext cx="456030" cy="3077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5B9091"/>
                  </a:solidFill>
                  <a:latin typeface="Arial"/>
                  <a:ea typeface="Arial"/>
                  <a:cs typeface="Arial"/>
                  <a:sym typeface="Arial"/>
                </a:rPr>
                <a:t>45</a:t>
              </a:r>
              <a:endParaRPr sz="1400" b="0" i="0" u="none" strike="noStrike" cap="none">
                <a:solidFill>
                  <a:srgbClr val="5B909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0"/>
            <p:cNvSpPr txBox="1"/>
            <p:nvPr/>
          </p:nvSpPr>
          <p:spPr>
            <a:xfrm>
              <a:off x="1003476" y="3393308"/>
              <a:ext cx="456030" cy="3077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5B9091"/>
                  </a:solidFill>
                  <a:latin typeface="Arial"/>
                  <a:ea typeface="Arial"/>
                  <a:cs typeface="Arial"/>
                  <a:sym typeface="Arial"/>
                </a:rPr>
                <a:t>15</a:t>
              </a:r>
              <a:endParaRPr sz="1400" b="0" i="0" u="none" strike="noStrike" cap="none">
                <a:solidFill>
                  <a:srgbClr val="5B909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" name="Google Shape;225;p20"/>
          <p:cNvGrpSpPr/>
          <p:nvPr/>
        </p:nvGrpSpPr>
        <p:grpSpPr>
          <a:xfrm>
            <a:off x="5561213" y="1871992"/>
            <a:ext cx="4186768" cy="2321118"/>
            <a:chOff x="5561213" y="1871992"/>
            <a:chExt cx="4186768" cy="2321118"/>
          </a:xfrm>
        </p:grpSpPr>
        <p:pic>
          <p:nvPicPr>
            <p:cNvPr id="226" name="Google Shape;226;p20" descr="A graph on a white background&#10;&#10;AI-generated content may be incorrect.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561213" y="1871992"/>
              <a:ext cx="4186768" cy="23211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Google Shape;227;p20"/>
            <p:cNvSpPr txBox="1"/>
            <p:nvPr/>
          </p:nvSpPr>
          <p:spPr>
            <a:xfrm>
              <a:off x="5567792" y="2123778"/>
              <a:ext cx="456030" cy="3077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5B9091"/>
                  </a:solidFill>
                  <a:latin typeface="Arial"/>
                  <a:ea typeface="Arial"/>
                  <a:cs typeface="Arial"/>
                  <a:sym typeface="Arial"/>
                </a:rPr>
                <a:t>45</a:t>
              </a:r>
              <a:endParaRPr sz="1400" b="0" i="0" u="none" strike="noStrike" cap="none">
                <a:solidFill>
                  <a:srgbClr val="5B909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0"/>
            <p:cNvSpPr txBox="1"/>
            <p:nvPr/>
          </p:nvSpPr>
          <p:spPr>
            <a:xfrm>
              <a:off x="5567792" y="3393308"/>
              <a:ext cx="456030" cy="30773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5B9091"/>
                  </a:solidFill>
                  <a:latin typeface="Arial"/>
                  <a:ea typeface="Arial"/>
                  <a:cs typeface="Arial"/>
                  <a:sym typeface="Arial"/>
                </a:rPr>
                <a:t>10</a:t>
              </a:r>
              <a:endParaRPr sz="1400" b="0" i="0" u="none" strike="noStrike" cap="none">
                <a:solidFill>
                  <a:srgbClr val="5B909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" name="Google Shape;229;p20"/>
          <p:cNvGrpSpPr/>
          <p:nvPr/>
        </p:nvGrpSpPr>
        <p:grpSpPr>
          <a:xfrm>
            <a:off x="1003476" y="5259926"/>
            <a:ext cx="13633449" cy="2342793"/>
            <a:chOff x="1003476" y="5259926"/>
            <a:chExt cx="13633449" cy="2342793"/>
          </a:xfrm>
        </p:grpSpPr>
        <p:grpSp>
          <p:nvGrpSpPr>
            <p:cNvPr id="230" name="Google Shape;230;p20"/>
            <p:cNvGrpSpPr/>
            <p:nvPr/>
          </p:nvGrpSpPr>
          <p:grpSpPr>
            <a:xfrm>
              <a:off x="1003476" y="5259926"/>
              <a:ext cx="13633449" cy="2342793"/>
              <a:chOff x="1003476" y="5259926"/>
              <a:chExt cx="13633449" cy="2342793"/>
            </a:xfrm>
          </p:grpSpPr>
          <p:grpSp>
            <p:nvGrpSpPr>
              <p:cNvPr id="231" name="Google Shape;231;p20"/>
              <p:cNvGrpSpPr/>
              <p:nvPr/>
            </p:nvGrpSpPr>
            <p:grpSpPr>
              <a:xfrm>
                <a:off x="1003476" y="5259926"/>
                <a:ext cx="4211992" cy="2319915"/>
                <a:chOff x="1003476" y="5259926"/>
                <a:chExt cx="4211992" cy="2319915"/>
              </a:xfrm>
            </p:grpSpPr>
            <p:pic>
              <p:nvPicPr>
                <p:cNvPr id="232" name="Google Shape;232;p20" descr="A graph with a line going up&#10;&#10;AI-generated content may be incorrect.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/>
                <a:stretch/>
              </p:blipFill>
              <p:spPr>
                <a:xfrm>
                  <a:off x="1028700" y="5259926"/>
                  <a:ext cx="4186768" cy="231991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33" name="Google Shape;233;p20"/>
                <p:cNvSpPr txBox="1"/>
                <p:nvPr/>
              </p:nvSpPr>
              <p:spPr>
                <a:xfrm>
                  <a:off x="1003476" y="5548679"/>
                  <a:ext cx="456030" cy="307736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lang="en-US" sz="1400" b="0" i="0" u="none" strike="noStrike" cap="none">
                      <a:solidFill>
                        <a:srgbClr val="5B909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40</a:t>
                  </a:r>
                  <a:endParaRPr sz="1400" b="0" i="0" u="none" strike="noStrike" cap="none">
                    <a:solidFill>
                      <a:srgbClr val="5B909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" name="Google Shape;234;p20"/>
                <p:cNvSpPr txBox="1"/>
                <p:nvPr/>
              </p:nvSpPr>
              <p:spPr>
                <a:xfrm>
                  <a:off x="1030500" y="6800844"/>
                  <a:ext cx="456030" cy="307736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lang="en-US" sz="1400" b="0" i="0" u="none" strike="noStrike" cap="none">
                      <a:solidFill>
                        <a:srgbClr val="5B909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10</a:t>
                  </a:r>
                  <a:endParaRPr sz="1400" b="0" i="0" u="none" strike="noStrike" cap="none">
                    <a:solidFill>
                      <a:srgbClr val="5B909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5" name="Google Shape;235;p20" descr="A graph with a line&#10;&#10;AI-generated content may be incorrect.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5561213" y="5259926"/>
                <a:ext cx="4186768" cy="234279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6" name="Google Shape;236;p20"/>
              <p:cNvSpPr txBox="1"/>
              <p:nvPr/>
            </p:nvSpPr>
            <p:spPr>
              <a:xfrm>
                <a:off x="5557459" y="5548679"/>
                <a:ext cx="456030" cy="30773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-US" sz="1400" b="0" i="0" u="none" strike="noStrike" cap="none">
                    <a:solidFill>
                      <a:srgbClr val="5B9091"/>
                    </a:solidFill>
                    <a:latin typeface="Arial"/>
                    <a:ea typeface="Arial"/>
                    <a:cs typeface="Arial"/>
                    <a:sym typeface="Arial"/>
                  </a:rPr>
                  <a:t>60</a:t>
                </a:r>
                <a:endParaRPr sz="1400" b="0" i="0" u="none" strike="noStrike" cap="none">
                  <a:solidFill>
                    <a:srgbClr val="5B909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37;p20"/>
              <p:cNvSpPr txBox="1"/>
              <p:nvPr/>
            </p:nvSpPr>
            <p:spPr>
              <a:xfrm>
                <a:off x="5584483" y="6800844"/>
                <a:ext cx="270751" cy="30773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-US" sz="1400" b="0" i="0" u="none" strike="noStrike" cap="none">
                    <a:solidFill>
                      <a:srgbClr val="5B909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sz="1400" b="0" i="0" u="none" strike="noStrike" cap="none">
                  <a:solidFill>
                    <a:srgbClr val="5B909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38" name="Google Shape;238;p20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10069071" y="5357874"/>
                <a:ext cx="4567854" cy="208113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9" name="Google Shape;239;p20"/>
              <p:cNvSpPr txBox="1"/>
              <p:nvPr/>
            </p:nvSpPr>
            <p:spPr>
              <a:xfrm>
                <a:off x="10026032" y="5657703"/>
                <a:ext cx="564713" cy="30773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-US" sz="1400" b="0" i="0" u="none" strike="noStrike" cap="none">
                    <a:solidFill>
                      <a:srgbClr val="5B9091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1400" b="0" i="0" u="none" strike="noStrike" cap="none">
                  <a:solidFill>
                    <a:srgbClr val="5B909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240;p20"/>
              <p:cNvSpPr txBox="1"/>
              <p:nvPr/>
            </p:nvSpPr>
            <p:spPr>
              <a:xfrm>
                <a:off x="10176167" y="7190495"/>
                <a:ext cx="228015" cy="30773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-US" sz="1400" b="0" i="0" u="none" strike="noStrike" cap="none">
                    <a:solidFill>
                      <a:srgbClr val="5B909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sz="1400" b="0" i="0" u="none" strike="noStrike" cap="none">
                  <a:solidFill>
                    <a:srgbClr val="5B909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41" name="Google Shape;241;p20"/>
            <p:cNvCxnSpPr/>
            <p:nvPr/>
          </p:nvCxnSpPr>
          <p:spPr>
            <a:xfrm>
              <a:off x="5751189" y="7029372"/>
              <a:ext cx="3803596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242" name="Google Shape;242;p20"/>
            <p:cNvCxnSpPr/>
            <p:nvPr/>
          </p:nvCxnSpPr>
          <p:spPr>
            <a:xfrm>
              <a:off x="10451200" y="7274418"/>
              <a:ext cx="3803596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</p:spPr>
        </p:cxnSp>
      </p:grpSp>
      <p:sp>
        <p:nvSpPr>
          <p:cNvPr id="243" name="Google Shape;243;p20"/>
          <p:cNvSpPr/>
          <p:nvPr/>
        </p:nvSpPr>
        <p:spPr>
          <a:xfrm>
            <a:off x="7054937" y="2609724"/>
            <a:ext cx="1833031" cy="988080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20"/>
          <p:cNvSpPr/>
          <p:nvPr/>
        </p:nvSpPr>
        <p:spPr>
          <a:xfrm>
            <a:off x="11828105" y="3213228"/>
            <a:ext cx="1833031" cy="988080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20"/>
          <p:cNvSpPr/>
          <p:nvPr/>
        </p:nvSpPr>
        <p:spPr>
          <a:xfrm>
            <a:off x="5900023" y="6551944"/>
            <a:ext cx="1031115" cy="683046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20"/>
          <p:cNvSpPr/>
          <p:nvPr/>
        </p:nvSpPr>
        <p:spPr>
          <a:xfrm>
            <a:off x="10219049" y="6843355"/>
            <a:ext cx="1488315" cy="683046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20"/>
          <p:cNvSpPr txBox="1"/>
          <p:nvPr/>
        </p:nvSpPr>
        <p:spPr>
          <a:xfrm>
            <a:off x="1028700" y="346075"/>
            <a:ext cx="162306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n-US" sz="2400" b="0" i="0" u="none" strike="noStrike" cap="none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02. Waarom een EMS? </a:t>
            </a:r>
            <a:r>
              <a:rPr lang="en-US" sz="2400" b="0" i="0" u="none" strike="noStrike" cap="none">
                <a:solidFill>
                  <a:srgbClr val="386E70"/>
                </a:solidFill>
                <a:latin typeface="Inter"/>
                <a:ea typeface="Inter"/>
                <a:cs typeface="Inter"/>
                <a:sym typeface="Inter"/>
              </a:rPr>
              <a:t>Lokale Flexibiliteit</a:t>
            </a:r>
            <a:endParaRPr sz="2400" b="0" i="0" u="none" strike="noStrike" cap="none">
              <a:solidFill>
                <a:srgbClr val="386E7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498;p16">
            <a:extLst>
              <a:ext uri="{FF2B5EF4-FFF2-40B4-BE49-F238E27FC236}">
                <a16:creationId xmlns:a16="http://schemas.microsoft.com/office/drawing/2014/main" id="{E9C7FABC-12D6-A1E3-E0BA-795F1C204A76}"/>
              </a:ext>
            </a:extLst>
          </p:cNvPr>
          <p:cNvSpPr txBox="1"/>
          <p:nvPr/>
        </p:nvSpPr>
        <p:spPr>
          <a:xfrm>
            <a:off x="1028700" y="9472066"/>
            <a:ext cx="34719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1800" dirty="0">
                <a:latin typeface="Inter"/>
                <a:ea typeface="Inter"/>
                <a:cs typeface="Inter"/>
                <a:sym typeface="Inter"/>
              </a:rPr>
              <a:t>Webinar 09/12/2025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3" name="Google Shape;253;p21"/>
          <p:cNvCxnSpPr/>
          <p:nvPr/>
        </p:nvCxnSpPr>
        <p:spPr>
          <a:xfrm>
            <a:off x="1028700" y="9258300"/>
            <a:ext cx="162306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4" name="Google Shape;254;p21"/>
          <p:cNvSpPr/>
          <p:nvPr/>
        </p:nvSpPr>
        <p:spPr>
          <a:xfrm>
            <a:off x="15766286" y="9433076"/>
            <a:ext cx="1493014" cy="344679"/>
          </a:xfrm>
          <a:custGeom>
            <a:avLst/>
            <a:gdLst/>
            <a:ahLst/>
            <a:cxnLst/>
            <a:rect l="l" t="t" r="r" b="b"/>
            <a:pathLst>
              <a:path w="1493014" h="344679" extrusionOk="0">
                <a:moveTo>
                  <a:pt x="0" y="0"/>
                </a:moveTo>
                <a:lnTo>
                  <a:pt x="1493014" y="0"/>
                </a:lnTo>
                <a:lnTo>
                  <a:pt x="1493014" y="344679"/>
                </a:lnTo>
                <a:lnTo>
                  <a:pt x="0" y="344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55" name="Google Shape;255;p21" descr="Thuisbatterij 2.0 = slim, lucratief en duurzaam – Groenerleven.b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3467" y="2230056"/>
            <a:ext cx="8826528" cy="2913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57924" y="3542297"/>
            <a:ext cx="6745154" cy="4920993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1"/>
          <p:cNvSpPr txBox="1"/>
          <p:nvPr/>
        </p:nvSpPr>
        <p:spPr>
          <a:xfrm>
            <a:off x="1193467" y="5366679"/>
            <a:ext cx="9873900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</a:pPr>
            <a:r>
              <a:rPr lang="en-US" sz="2100" b="0" i="0" u="none" strike="noStrike" cap="none" dirty="0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Het net </a:t>
            </a:r>
            <a:r>
              <a:rPr lang="en-US" sz="2100" b="1" i="0" u="none" strike="noStrike" cap="none" dirty="0" err="1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moet</a:t>
            </a:r>
            <a:r>
              <a:rPr lang="en-US" sz="2100" b="0" i="0" u="none" strike="noStrike" cap="none" dirty="0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 steeds in </a:t>
            </a:r>
            <a:r>
              <a:rPr lang="en-US" sz="2100" b="1" i="0" u="none" strike="noStrike" cap="none" dirty="0" err="1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balans</a:t>
            </a:r>
            <a:r>
              <a:rPr lang="en-US" sz="2100" b="0" i="0" u="none" strike="noStrike" cap="none" dirty="0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100" b="0" i="0" u="none" strike="noStrike" cap="none" dirty="0" err="1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zijn</a:t>
            </a:r>
            <a:r>
              <a:rPr lang="en-US" sz="2100" b="0" i="0" u="none" strike="noStrike" cap="none" dirty="0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 : 230 Volt / 50 Hz</a:t>
            </a:r>
            <a:endParaRPr sz="2100" b="0" i="0" u="none" strike="noStrike" cap="none" dirty="0">
              <a:solidFill>
                <a:srgbClr val="343535"/>
              </a:solidFill>
              <a:latin typeface="Inter"/>
              <a:ea typeface="Inter"/>
              <a:cs typeface="Inter"/>
              <a:sym typeface="Inter"/>
            </a:endParaRP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</a:pPr>
            <a:r>
              <a:rPr lang="en-US" sz="2100" b="0" i="0" u="none" strike="noStrike" cap="none" dirty="0" err="1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Verschillende</a:t>
            </a:r>
            <a:r>
              <a:rPr lang="en-US" sz="2100" b="0" i="0" u="none" strike="noStrike" cap="none" dirty="0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100" b="0" i="0" u="none" strike="noStrike" cap="none" dirty="0" err="1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marktmechanismen</a:t>
            </a:r>
            <a:r>
              <a:rPr lang="en-US" sz="2100" b="0" i="0" u="none" strike="noStrike" cap="none" dirty="0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lang="en-US" sz="2100" b="0" i="0" u="none" strike="noStrike" cap="none" dirty="0" err="1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vooral</a:t>
            </a:r>
            <a:r>
              <a:rPr lang="en-US" sz="2100" b="0" i="0" u="none" strike="noStrike" cap="none" dirty="0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100" b="0" i="0" u="none" strike="noStrike" cap="none" dirty="0" err="1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grote</a:t>
            </a:r>
            <a:r>
              <a:rPr lang="en-US" sz="2100" b="0" i="0" u="none" strike="noStrike" cap="none" dirty="0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100" b="0" i="0" u="none" strike="noStrike" cap="none" dirty="0" err="1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industriële</a:t>
            </a:r>
            <a:r>
              <a:rPr lang="en-US" sz="2100" b="0" i="0" u="none" strike="noStrike" cap="none" dirty="0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100" b="0" i="0" u="none" strike="noStrike" cap="none" dirty="0" err="1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installaties</a:t>
            </a:r>
            <a:endParaRPr sz="2100" b="0" i="0" u="none" strike="noStrike" cap="none" dirty="0">
              <a:solidFill>
                <a:srgbClr val="343535"/>
              </a:solidFill>
              <a:latin typeface="Inter"/>
              <a:ea typeface="Inter"/>
              <a:cs typeface="Inter"/>
              <a:sym typeface="Inter"/>
            </a:endParaRP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</a:pPr>
            <a:r>
              <a:rPr lang="en-US" sz="2100" b="0" i="0" u="none" strike="noStrike" cap="none" dirty="0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Via </a:t>
            </a:r>
            <a:r>
              <a:rPr lang="en-US" sz="2100" b="0" i="0" u="none" strike="noStrike" cap="none" dirty="0" err="1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FlexiO</a:t>
            </a:r>
            <a:r>
              <a:rPr lang="en-US" sz="2100" b="0" i="0" u="none" strike="noStrike" cap="none" dirty="0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 - </a:t>
            </a:r>
            <a:r>
              <a:rPr lang="en-US" sz="2100" b="0" i="0" u="none" strike="noStrike" cap="none" dirty="0" err="1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toegang</a:t>
            </a:r>
            <a:r>
              <a:rPr lang="en-US" sz="2100" b="0" i="0" u="none" strike="noStrike" cap="none" dirty="0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 tot </a:t>
            </a:r>
            <a:r>
              <a:rPr lang="en-US" sz="2100" b="0" i="0" u="none" strike="noStrike" cap="none" dirty="0" err="1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deze</a:t>
            </a:r>
            <a:r>
              <a:rPr lang="en-US" sz="2100" b="0" i="0" u="none" strike="noStrike" cap="none" dirty="0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100" b="1" i="0" u="none" strike="noStrike" cap="none" dirty="0" err="1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markt</a:t>
            </a:r>
            <a:r>
              <a:rPr lang="en-US" sz="2100" b="1" i="0" u="sng" strike="noStrike" cap="none" dirty="0" err="1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en</a:t>
            </a:r>
            <a:endParaRPr sz="2100" b="1" i="0" u="sng" strike="noStrike" cap="none" dirty="0">
              <a:solidFill>
                <a:srgbClr val="343535"/>
              </a:solidFill>
              <a:latin typeface="Inter"/>
              <a:ea typeface="Inter"/>
              <a:cs typeface="Inter"/>
              <a:sym typeface="Inter"/>
            </a:endParaRP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</a:pPr>
            <a:r>
              <a:rPr lang="en-US" sz="2100" b="0" i="0" u="none" strike="noStrike" cap="none" dirty="0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Je </a:t>
            </a:r>
            <a:r>
              <a:rPr lang="en-US" sz="2100" b="0" i="0" u="none" strike="noStrike" cap="none" dirty="0" err="1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wordt</a:t>
            </a:r>
            <a:r>
              <a:rPr lang="en-US" sz="2100" b="0" i="0" u="none" strike="noStrike" cap="none" dirty="0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100" b="1" i="0" u="none" strike="noStrike" cap="none" dirty="0" err="1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betaald</a:t>
            </a:r>
            <a:r>
              <a:rPr lang="en-US" sz="2100" b="0" i="0" u="none" strike="noStrike" cap="none" dirty="0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100" b="0" i="0" u="none" strike="noStrike" cap="none" dirty="0" err="1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voor</a:t>
            </a:r>
            <a:r>
              <a:rPr lang="en-US" sz="2100" b="0" i="0" u="none" strike="noStrike" cap="none" dirty="0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 je </a:t>
            </a:r>
            <a:r>
              <a:rPr lang="en-US" sz="2100" b="0" i="0" u="none" strike="noStrike" cap="none" dirty="0" err="1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deelname</a:t>
            </a:r>
            <a:r>
              <a:rPr lang="en-US" sz="2100" b="0" i="0" u="none" strike="noStrike" cap="none" dirty="0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 sz="2100" b="0" i="0" u="none" strike="noStrike" cap="none" dirty="0">
              <a:solidFill>
                <a:srgbClr val="343535"/>
              </a:solidFill>
              <a:latin typeface="Inter"/>
              <a:ea typeface="Inter"/>
              <a:cs typeface="Inter"/>
              <a:sym typeface="Inter"/>
            </a:endParaRP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</a:pPr>
            <a:r>
              <a:rPr lang="en-US" sz="2100" b="0" i="0" u="none" strike="noStrike" cap="none" dirty="0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Kan </a:t>
            </a:r>
            <a:r>
              <a:rPr lang="en-US" sz="2100" b="0" i="0" u="none" strike="noStrike" cap="none" dirty="0" err="1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soms</a:t>
            </a:r>
            <a:r>
              <a:rPr lang="en-US" sz="2100" b="0" i="0" u="none" strike="noStrike" cap="none" dirty="0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100" b="0" i="0" u="none" strike="noStrike" cap="none" dirty="0" err="1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gedrag</a:t>
            </a:r>
            <a:r>
              <a:rPr lang="en-US" sz="2100" b="0" i="0" u="none" strike="noStrike" cap="none" dirty="0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100" b="0" i="0" u="none" strike="noStrike" cap="none" dirty="0" err="1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vertonen</a:t>
            </a:r>
            <a:r>
              <a:rPr lang="en-US" sz="2100" b="0" i="0" u="none" strike="noStrike" cap="none" dirty="0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100" b="0" i="0" u="none" strike="noStrike" cap="none" dirty="0" err="1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dat</a:t>
            </a:r>
            <a:r>
              <a:rPr lang="en-US" sz="2100" b="0" i="0" u="none" strike="noStrike" cap="none" dirty="0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100" b="0" i="0" u="none" strike="noStrike" cap="none" dirty="0" err="1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niet</a:t>
            </a:r>
            <a:r>
              <a:rPr lang="en-US" sz="2100" b="0" i="0" u="none" strike="noStrike" cap="none" dirty="0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 “</a:t>
            </a:r>
            <a:r>
              <a:rPr lang="en-US" sz="2100" b="0" i="0" u="none" strike="noStrike" cap="none" dirty="0" err="1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logisch</a:t>
            </a:r>
            <a:r>
              <a:rPr lang="en-US" sz="2100" b="0" i="0" u="none" strike="noStrike" cap="none" dirty="0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” of “</a:t>
            </a:r>
            <a:r>
              <a:rPr lang="en-US" sz="2100" b="0" i="0" u="none" strike="noStrike" cap="none" dirty="0" err="1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als</a:t>
            </a:r>
            <a:r>
              <a:rPr lang="en-US" sz="2100" b="0" i="0" u="none" strike="noStrike" cap="none" dirty="0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100" b="0" i="0" u="none" strike="noStrike" cap="none" dirty="0" err="1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verwacht</a:t>
            </a:r>
            <a:r>
              <a:rPr lang="en-US" sz="2100" b="0" i="0" u="none" strike="noStrike" cap="none" dirty="0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” </a:t>
            </a:r>
            <a:r>
              <a:rPr lang="en-US" sz="2100" b="0" i="0" u="none" strike="noStrike" cap="none" dirty="0" err="1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lijkt</a:t>
            </a:r>
            <a:r>
              <a:rPr lang="en-US" sz="2100" b="0" i="0" u="none" strike="noStrike" cap="none" dirty="0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 !</a:t>
            </a:r>
            <a:endParaRPr dirty="0"/>
          </a:p>
          <a:p>
            <a:pPr marL="171450" marR="0" lvl="0" indent="-95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</a:pPr>
            <a:endParaRPr sz="2100" b="0" i="0" u="none" strike="noStrike" cap="none" dirty="0">
              <a:solidFill>
                <a:srgbClr val="343535"/>
              </a:solidFill>
              <a:latin typeface="Inter"/>
              <a:ea typeface="Inter"/>
              <a:cs typeface="Inter"/>
              <a:sym typeface="Inter"/>
            </a:endParaRPr>
          </a:p>
          <a:p>
            <a:pPr marL="6286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-US" sz="1800" b="0" i="0" u="none" strike="noStrike" cap="none" dirty="0" err="1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Bv</a:t>
            </a:r>
            <a:r>
              <a:rPr lang="en-US" sz="1800" b="0" i="0" u="none" strike="noStrike" cap="none" dirty="0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800" b="0" i="0" u="none" strike="noStrike" cap="none" dirty="0" err="1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injectie</a:t>
            </a:r>
            <a:r>
              <a:rPr lang="en-US" sz="1800" b="0" i="0" u="none" strike="noStrike" cap="none" dirty="0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 in het net </a:t>
            </a:r>
            <a:r>
              <a:rPr lang="en-US" sz="1800" b="0" i="0" u="none" strike="noStrike" cap="none" dirty="0" err="1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als</a:t>
            </a:r>
            <a:r>
              <a:rPr lang="en-US" sz="1800" b="0" i="0" u="none" strike="noStrike" cap="none" dirty="0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 de </a:t>
            </a:r>
            <a:r>
              <a:rPr lang="en-US" sz="1800" b="0" i="0" u="none" strike="noStrike" cap="none" dirty="0" err="1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prijzen</a:t>
            </a:r>
            <a:r>
              <a:rPr lang="en-US" sz="1800" b="0" i="0" u="none" strike="noStrike" cap="none" dirty="0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800" b="0" i="0" u="none" strike="noStrike" cap="none" dirty="0" err="1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negatief</a:t>
            </a:r>
            <a:r>
              <a:rPr lang="en-US" sz="1800" b="0" i="0" u="none" strike="noStrike" cap="none" dirty="0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800" b="0" i="0" u="none" strike="noStrike" cap="none" dirty="0" err="1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zijn</a:t>
            </a:r>
            <a:endParaRPr sz="1800" b="0" i="0" u="none" strike="noStrike" cap="none" dirty="0">
              <a:solidFill>
                <a:srgbClr val="343535"/>
              </a:solidFill>
              <a:latin typeface="Inter"/>
              <a:ea typeface="Inter"/>
              <a:cs typeface="Inter"/>
              <a:sym typeface="Inter"/>
            </a:endParaRPr>
          </a:p>
          <a:p>
            <a:pPr marL="6286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-US" sz="1800" b="0" i="0" u="none" strike="noStrike" cap="none" dirty="0" err="1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Jouw</a:t>
            </a:r>
            <a:r>
              <a:rPr lang="en-US" sz="1800" b="0" i="0" u="none" strike="noStrike" cap="none" dirty="0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800" b="0" i="0" u="none" strike="noStrike" cap="none" dirty="0" err="1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batterij</a:t>
            </a:r>
            <a:r>
              <a:rPr lang="en-US" sz="1800" b="0" i="0" u="none" strike="noStrike" cap="none" dirty="0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800" b="0" i="0" u="none" strike="noStrike" cap="none" dirty="0" err="1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niet</a:t>
            </a:r>
            <a:r>
              <a:rPr lang="en-US" sz="1800" b="0" i="0" u="none" strike="noStrike" cap="none" dirty="0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 vol </a:t>
            </a:r>
            <a:r>
              <a:rPr lang="en-US" sz="1800" b="0" i="0" u="none" strike="noStrike" cap="none" dirty="0" err="1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tijdens</a:t>
            </a:r>
            <a:r>
              <a:rPr lang="en-US" sz="1800" b="0" i="0" u="none" strike="noStrike" cap="none" dirty="0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800" b="0" i="0" u="none" strike="noStrike" cap="none" dirty="0" err="1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zonnige</a:t>
            </a:r>
            <a:r>
              <a:rPr lang="en-US" sz="1800" b="0" i="0" u="none" strike="noStrike" cap="none" dirty="0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800" b="0" i="0" u="none" strike="noStrike" cap="none" dirty="0" err="1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dag</a:t>
            </a:r>
            <a:endParaRPr sz="1800" b="0" i="0" u="none" strike="noStrike" cap="none" dirty="0">
              <a:solidFill>
                <a:srgbClr val="343535"/>
              </a:solidFill>
              <a:latin typeface="Inter"/>
              <a:ea typeface="Inter"/>
              <a:cs typeface="Inter"/>
              <a:sym typeface="Inter"/>
            </a:endParaRPr>
          </a:p>
          <a:p>
            <a:pPr marL="6286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343535"/>
                </a:solidFill>
                <a:latin typeface="Inter"/>
                <a:ea typeface="Inter"/>
                <a:cs typeface="Inter"/>
                <a:sym typeface="Inter"/>
              </a:rPr>
              <a:t>…</a:t>
            </a:r>
            <a:endParaRPr sz="1800" b="0" i="0" u="none" strike="noStrike" cap="none" dirty="0">
              <a:solidFill>
                <a:srgbClr val="343535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 dirty="0">
              <a:solidFill>
                <a:srgbClr val="191919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58" name="Google Shape;258;p21"/>
          <p:cNvSpPr txBox="1"/>
          <p:nvPr/>
        </p:nvSpPr>
        <p:spPr>
          <a:xfrm>
            <a:off x="1028700" y="346075"/>
            <a:ext cx="162306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83AEAE"/>
                </a:solidFill>
                <a:latin typeface="Inter"/>
                <a:ea typeface="Inter"/>
                <a:cs typeface="Inter"/>
                <a:sym typeface="Inter"/>
              </a:rPr>
              <a:t>02. Waarom een EMS? </a:t>
            </a:r>
            <a:r>
              <a:rPr lang="en-US" sz="2400" b="0" i="0" u="none" strike="noStrike" cap="none">
                <a:solidFill>
                  <a:srgbClr val="386E70"/>
                </a:solidFill>
                <a:latin typeface="Inter"/>
                <a:ea typeface="Inter"/>
                <a:cs typeface="Inter"/>
                <a:sym typeface="Inter"/>
              </a:rPr>
              <a:t>Markt Flexibiliteit</a:t>
            </a:r>
            <a:endParaRPr sz="2400" b="0" i="0" u="none" strike="noStrike" cap="none">
              <a:solidFill>
                <a:srgbClr val="386E7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498;p16">
            <a:extLst>
              <a:ext uri="{FF2B5EF4-FFF2-40B4-BE49-F238E27FC236}">
                <a16:creationId xmlns:a16="http://schemas.microsoft.com/office/drawing/2014/main" id="{72ACDBED-2620-5B5D-DA95-4972334B4E2D}"/>
              </a:ext>
            </a:extLst>
          </p:cNvPr>
          <p:cNvSpPr txBox="1"/>
          <p:nvPr/>
        </p:nvSpPr>
        <p:spPr>
          <a:xfrm>
            <a:off x="1028700" y="9472066"/>
            <a:ext cx="34719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1800" dirty="0">
                <a:latin typeface="Inter"/>
                <a:ea typeface="Inter"/>
                <a:cs typeface="Inter"/>
                <a:sym typeface="Inter"/>
              </a:rPr>
              <a:t>Webinar 09/12/2025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686868"/>
      </a:dk1>
      <a:lt1>
        <a:srgbClr val="FFFFFF"/>
      </a:lt1>
      <a:dk2>
        <a:srgbClr val="5B5C5C"/>
      </a:dk2>
      <a:lt2>
        <a:srgbClr val="EEECE1"/>
      </a:lt2>
      <a:accent1>
        <a:srgbClr val="83AEAE"/>
      </a:accent1>
      <a:accent2>
        <a:srgbClr val="386E70"/>
      </a:accent2>
      <a:accent3>
        <a:srgbClr val="F7CE8E"/>
      </a:accent3>
      <a:accent4>
        <a:srgbClr val="F7BC62"/>
      </a:accent4>
      <a:accent5>
        <a:srgbClr val="F7BB60"/>
      </a:accent5>
      <a:accent6>
        <a:srgbClr val="5B9091"/>
      </a:accent6>
      <a:hlink>
        <a:srgbClr val="5B9091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918</Words>
  <Application>Microsoft Macintosh PowerPoint</Application>
  <PresentationFormat>Custom</PresentationFormat>
  <Paragraphs>192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Tahoma</vt:lpstr>
      <vt:lpstr>Inter</vt:lpstr>
      <vt:lpstr>Inter SemiBold</vt:lpstr>
      <vt:lpstr>Arial</vt:lpstr>
      <vt:lpstr>Inter ExtraBold</vt:lpstr>
      <vt:lpstr>Palatino</vt:lpstr>
      <vt:lpstr>Inter Medium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Evert Minnebo</cp:lastModifiedBy>
  <cp:revision>7</cp:revision>
  <dcterms:created xsi:type="dcterms:W3CDTF">2006-08-16T00:00:00Z</dcterms:created>
  <dcterms:modified xsi:type="dcterms:W3CDTF">2025-12-09T20:22:28Z</dcterms:modified>
</cp:coreProperties>
</file>